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53" r:id="rId2"/>
  </p:sldMasterIdLst>
  <p:notesMasterIdLst>
    <p:notesMasterId r:id="rId14"/>
  </p:notesMasterIdLst>
  <p:handoutMasterIdLst>
    <p:handoutMasterId r:id="rId15"/>
  </p:handoutMasterIdLst>
  <p:sldIdLst>
    <p:sldId id="551" r:id="rId3"/>
    <p:sldId id="553" r:id="rId4"/>
    <p:sldId id="554" r:id="rId5"/>
    <p:sldId id="555" r:id="rId6"/>
    <p:sldId id="557" r:id="rId7"/>
    <p:sldId id="558" r:id="rId8"/>
    <p:sldId id="450" r:id="rId9"/>
    <p:sldId id="559" r:id="rId10"/>
    <p:sldId id="448" r:id="rId11"/>
    <p:sldId id="449" r:id="rId12"/>
    <p:sldId id="513" r:id="rId13"/>
  </p:sldIdLst>
  <p:sldSz cx="9144000" cy="6858000" type="screen4x3"/>
  <p:notesSz cx="7099300" cy="102346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C831DD11-216E-45CA-878C-E19F4783B183}">
          <p14:sldIdLst>
            <p14:sldId id="551"/>
            <p14:sldId id="553"/>
            <p14:sldId id="554"/>
            <p14:sldId id="555"/>
            <p14:sldId id="557"/>
            <p14:sldId id="558"/>
            <p14:sldId id="450"/>
            <p14:sldId id="559"/>
            <p14:sldId id="448"/>
            <p14:sldId id="449"/>
            <p14:sldId id="51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BB4"/>
    <a:srgbClr val="28A8B1"/>
    <a:srgbClr val="E46C0A"/>
    <a:srgbClr val="00DBE6"/>
    <a:srgbClr val="000000"/>
    <a:srgbClr val="7F7F7F"/>
    <a:srgbClr val="006666"/>
    <a:srgbClr val="008B92"/>
    <a:srgbClr val="C868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中等深淺樣式 1 - 輔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中等深淺樣式 1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A111915-BE36-4E01-A7E5-04B1672EAD32}" styleName="淺色樣式 2 - 輔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E3FDE45-AF77-4B5C-9715-49D594BDF05E}" styleName="淺色樣式 1 - 輔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中等深淺樣式 3 - 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E9639D4-E3E2-4D34-9284-5A2195B3D0D7}" styleName="淺色樣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中等深淺樣式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淺色樣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中等深淺樣式 3 - 輔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淺色樣式 2 - 輔色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3B4B98B0-60AC-42C2-AFA5-B58CD77FA1E5}" styleName="淺色樣式 1 - 輔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淺色樣式 3 - 輔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淺色樣式 3 - 輔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2" autoAdjust="0"/>
    <p:restoredTop sz="95587" autoAdjust="0"/>
  </p:normalViewPr>
  <p:slideViewPr>
    <p:cSldViewPr>
      <p:cViewPr varScale="1">
        <p:scale>
          <a:sx n="115" d="100"/>
          <a:sy n="115" d="100"/>
        </p:scale>
        <p:origin x="141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23083"/>
    </p:cViewPr>
  </p:sorterViewPr>
  <p:notesViewPr>
    <p:cSldViewPr>
      <p:cViewPr varScale="1">
        <p:scale>
          <a:sx n="78" d="100"/>
          <a:sy n="78" d="100"/>
        </p:scale>
        <p:origin x="3984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59E1B3-6F66-4726-A991-27348AD0B699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A7B0EDC1-7A16-48F8-BB09-4877F3FA980E}">
      <dgm:prSet phldrT="[文字]" custT="1"/>
      <dgm:spPr/>
      <dgm:t>
        <a:bodyPr/>
        <a:lstStyle/>
        <a:p>
          <a:r>
            <a:rPr lang="en-US" altLang="zh-TW" sz="11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1966</a:t>
          </a:r>
        </a:p>
        <a:p>
          <a:r>
            <a:rPr lang="zh-TW" altLang="en-US" sz="11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嘉南藥專成立</a:t>
          </a:r>
          <a:endParaRPr lang="zh-TW" altLang="en-US" sz="11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F49E8DE-9956-41AF-88E8-DFD02B5483E8}" type="parTrans" cxnId="{A63CCFD9-583F-4A70-8672-A00D57AD38B7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8764AE2-94C6-4371-AE15-1AFC03178AC0}" type="sibTrans" cxnId="{A63CCFD9-583F-4A70-8672-A00D57AD38B7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FEC12F0-0091-4BDE-B00B-224308C09A0E}">
      <dgm:prSet phldrT="[文字]" custT="1"/>
      <dgm:spPr/>
      <dgm:t>
        <a:bodyPr/>
        <a:lstStyle/>
        <a:p>
          <a:r>
            <a:rPr lang="en-US" altLang="zh-TW" sz="11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2000</a:t>
          </a:r>
        </a:p>
        <a:p>
          <a:r>
            <a:rPr lang="zh-TW" altLang="en-US" sz="11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科技大學</a:t>
          </a:r>
          <a:endParaRPr lang="zh-TW" altLang="en-US" sz="11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66F9777-4828-428A-AA54-9D32DED67508}" type="parTrans" cxnId="{E563C219-10A9-411C-97D4-5B61518574A4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5449A38-F14F-4FBD-877C-A96F2CDEEF5E}" type="sibTrans" cxnId="{E563C219-10A9-411C-97D4-5B61518574A4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39ACA18-7F25-43E6-85EE-66740C07D3AA}">
      <dgm:prSet phldrT="[文字]" custT="1"/>
      <dgm:spPr/>
      <dgm:t>
        <a:bodyPr/>
        <a:lstStyle/>
        <a:p>
          <a:r>
            <a:rPr lang="en-US" altLang="zh-TW" sz="11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2005</a:t>
          </a:r>
        </a:p>
        <a:p>
          <a:r>
            <a:rPr lang="zh-TW" altLang="en-US" sz="11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觀光事業管理系成立</a:t>
          </a:r>
          <a:endParaRPr lang="zh-TW" altLang="en-US" sz="11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A70BDBF-B5F1-4B2B-A5E4-A63D14BBE165}" type="parTrans" cxnId="{752DB994-5CD7-4DE3-A8BB-5EA6AA4DEC9D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293AF8B-D868-4E75-9520-08EFC99B0CEE}" type="sibTrans" cxnId="{752DB994-5CD7-4DE3-A8BB-5EA6AA4DEC9D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1E865BD-60B1-46DE-8106-E5F876FD5335}">
      <dgm:prSet phldrT="[文字]" custT="1"/>
      <dgm:spPr/>
      <dgm:t>
        <a:bodyPr/>
        <a:lstStyle/>
        <a:p>
          <a:r>
            <a:rPr lang="en-US" altLang="zh-TW" sz="11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2013</a:t>
          </a:r>
        </a:p>
        <a:p>
          <a:r>
            <a:rPr lang="zh-TW" altLang="en-US" sz="11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溫泉產業碩士班併入</a:t>
          </a:r>
          <a:endParaRPr lang="zh-TW" altLang="en-US" sz="11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2000681-D280-4154-8E4E-26700E61A734}" type="parTrans" cxnId="{4EB8CF40-D739-40DC-8F4E-259D0614587C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0980BBD-E8C6-42EA-87ED-D1010517995A}" type="sibTrans" cxnId="{4EB8CF40-D739-40DC-8F4E-259D0614587C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BCFAC06-A40A-477B-92CF-98A6006ED2EA}">
      <dgm:prSet phldrT="[文字]" custT="1"/>
      <dgm:spPr/>
      <dgm:t>
        <a:bodyPr/>
        <a:lstStyle/>
        <a:p>
          <a:r>
            <a:rPr lang="en-US" altLang="zh-TW" sz="11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2014</a:t>
          </a:r>
        </a:p>
        <a:p>
          <a:r>
            <a:rPr lang="zh-TW" altLang="en-US" sz="11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嘉南藥理大學</a:t>
          </a:r>
          <a:endParaRPr lang="zh-TW" altLang="en-US" sz="11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2186850-844E-4584-A236-9742646BDEC0}" type="parTrans" cxnId="{12B69BCB-CF19-4111-8CAC-B3F314E85EEB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A24BD3F-1EFD-4354-AE2E-686226343DBF}" type="sibTrans" cxnId="{12B69BCB-CF19-4111-8CAC-B3F314E85EEB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B2E9921-8023-4D82-ADF3-95F2F83F6B53}" type="pres">
      <dgm:prSet presAssocID="{E159E1B3-6F66-4726-A991-27348AD0B699}" presName="arrowDiagram" presStyleCnt="0">
        <dgm:presLayoutVars>
          <dgm:chMax val="5"/>
          <dgm:dir/>
          <dgm:resizeHandles val="exact"/>
        </dgm:presLayoutVars>
      </dgm:prSet>
      <dgm:spPr/>
    </dgm:pt>
    <dgm:pt modelId="{0112FA77-9133-4418-8E5E-1C6B98AB3F68}" type="pres">
      <dgm:prSet presAssocID="{E159E1B3-6F66-4726-A991-27348AD0B699}" presName="arrow" presStyleLbl="bgShp" presStyleIdx="0" presStyleCnt="1" custScaleX="159723" custLinFactNeighborY="-442"/>
      <dgm:spPr/>
    </dgm:pt>
    <dgm:pt modelId="{D7A02B90-6814-402D-B851-46BA8CF93953}" type="pres">
      <dgm:prSet presAssocID="{E159E1B3-6F66-4726-A991-27348AD0B699}" presName="arrowDiagram5" presStyleCnt="0"/>
      <dgm:spPr/>
    </dgm:pt>
    <dgm:pt modelId="{D7CFBA46-165C-445B-AC31-AF9337AF7424}" type="pres">
      <dgm:prSet presAssocID="{A7B0EDC1-7A16-48F8-BB09-4877F3FA980E}" presName="bullet5a" presStyleLbl="node1" presStyleIdx="0" presStyleCnt="5" custLinFactX="-200000" custLinFactY="-136336" custLinFactNeighborX="-268468" custLinFactNeighborY="-200000"/>
      <dgm:spPr/>
    </dgm:pt>
    <dgm:pt modelId="{5EFCA178-296A-4E80-BA9F-BA1BA2E2BE9D}" type="pres">
      <dgm:prSet presAssocID="{A7B0EDC1-7A16-48F8-BB09-4877F3FA980E}" presName="textBox5a" presStyleLbl="revTx" presStyleIdx="0" presStyleCnt="5" custScaleX="112199" custLinFactX="-5086" custLinFactNeighborX="-100000" custLinFactNeighborY="-2610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DE68A0A-0A70-4B03-9EE6-007B2D609693}" type="pres">
      <dgm:prSet presAssocID="{4FEC12F0-0091-4BDE-B00B-224308C09A0E}" presName="bullet5b" presStyleLbl="node1" presStyleIdx="1" presStyleCnt="5" custLinFactX="-15110" custLinFactNeighborX="-100000" custLinFactNeighborY="-99762"/>
      <dgm:spPr/>
    </dgm:pt>
    <dgm:pt modelId="{702894B1-3855-4061-8CD7-C011F4CA8754}" type="pres">
      <dgm:prSet presAssocID="{4FEC12F0-0091-4BDE-B00B-224308C09A0E}" presName="textBox5b" presStyleLbl="revTx" presStyleIdx="1" presStyleCnt="5" custScaleX="104259" custScaleY="78083" custLinFactNeighborX="-33695" custLinFactNeighborY="-205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BE810D6-8288-4CDE-8B08-816F47980518}" type="pres">
      <dgm:prSet presAssocID="{D39ACA18-7F25-43E6-85EE-66740C07D3AA}" presName="bullet5c" presStyleLbl="node1" presStyleIdx="2" presStyleCnt="5" custLinFactNeighborX="12502" custLinFactNeighborY="-64306"/>
      <dgm:spPr/>
    </dgm:pt>
    <dgm:pt modelId="{5CF3263F-FC95-409E-8145-CAC1B3A9442E}" type="pres">
      <dgm:prSet presAssocID="{D39ACA18-7F25-43E6-85EE-66740C07D3AA}" presName="textBox5c" presStyleLbl="revTx" presStyleIdx="2" presStyleCnt="5" custScaleX="103300" custLinFactNeighborX="-1813" custLinFactNeighborY="295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81F0ADB-D810-4744-BEEE-8AEDD14AE0D4}" type="pres">
      <dgm:prSet presAssocID="{51E865BD-60B1-46DE-8106-E5F876FD5335}" presName="bullet5d" presStyleLbl="node1" presStyleIdx="3" presStyleCnt="5" custLinFactNeighborX="96800" custLinFactNeighborY="-38720"/>
      <dgm:spPr/>
    </dgm:pt>
    <dgm:pt modelId="{6769364C-B049-46F0-806A-3DDE7EB7CB49}" type="pres">
      <dgm:prSet presAssocID="{51E865BD-60B1-46DE-8106-E5F876FD5335}" presName="textBox5d" presStyleLbl="revTx" presStyleIdx="3" presStyleCnt="5" custScaleX="97791" custLinFactNeighborX="28506" custLinFactNeighborY="-358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EFEF581-FA45-4056-A7D2-C4174F11D02C}" type="pres">
      <dgm:prSet presAssocID="{DBCFAC06-A40A-477B-92CF-98A6006ED2EA}" presName="bullet5e" presStyleLbl="node1" presStyleIdx="4" presStyleCnt="5" custLinFactX="36738" custLinFactNeighborX="100000" custLinFactNeighborY="-26588"/>
      <dgm:spPr/>
    </dgm:pt>
    <dgm:pt modelId="{053FC522-D092-4B59-98CE-FF8A80AEB78F}" type="pres">
      <dgm:prSet presAssocID="{DBCFAC06-A40A-477B-92CF-98A6006ED2EA}" presName="textBox5e" presStyleLbl="revTx" presStyleIdx="4" presStyleCnt="5" custScaleX="108114" custLinFactNeighborX="64514" custLinFactNeighborY="101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FD49379-CB0A-4138-B498-3A6281C635DD}" type="presOf" srcId="{A7B0EDC1-7A16-48F8-BB09-4877F3FA980E}" destId="{5EFCA178-296A-4E80-BA9F-BA1BA2E2BE9D}" srcOrd="0" destOrd="0" presId="urn:microsoft.com/office/officeart/2005/8/layout/arrow2"/>
    <dgm:cxn modelId="{D9B5B3FE-CDB6-47F0-B4B6-01D7FA03EEC0}" type="presOf" srcId="{51E865BD-60B1-46DE-8106-E5F876FD5335}" destId="{6769364C-B049-46F0-806A-3DDE7EB7CB49}" srcOrd="0" destOrd="0" presId="urn:microsoft.com/office/officeart/2005/8/layout/arrow2"/>
    <dgm:cxn modelId="{12B69BCB-CF19-4111-8CAC-B3F314E85EEB}" srcId="{E159E1B3-6F66-4726-A991-27348AD0B699}" destId="{DBCFAC06-A40A-477B-92CF-98A6006ED2EA}" srcOrd="4" destOrd="0" parTransId="{22186850-844E-4584-A236-9742646BDEC0}" sibTransId="{BA24BD3F-1EFD-4354-AE2E-686226343DBF}"/>
    <dgm:cxn modelId="{A63CCFD9-583F-4A70-8672-A00D57AD38B7}" srcId="{E159E1B3-6F66-4726-A991-27348AD0B699}" destId="{A7B0EDC1-7A16-48F8-BB09-4877F3FA980E}" srcOrd="0" destOrd="0" parTransId="{BF49E8DE-9956-41AF-88E8-DFD02B5483E8}" sibTransId="{18764AE2-94C6-4371-AE15-1AFC03178AC0}"/>
    <dgm:cxn modelId="{E563C219-10A9-411C-97D4-5B61518574A4}" srcId="{E159E1B3-6F66-4726-A991-27348AD0B699}" destId="{4FEC12F0-0091-4BDE-B00B-224308C09A0E}" srcOrd="1" destOrd="0" parTransId="{B66F9777-4828-428A-AA54-9D32DED67508}" sibTransId="{B5449A38-F14F-4FBD-877C-A96F2CDEEF5E}"/>
    <dgm:cxn modelId="{752DB994-5CD7-4DE3-A8BB-5EA6AA4DEC9D}" srcId="{E159E1B3-6F66-4726-A991-27348AD0B699}" destId="{D39ACA18-7F25-43E6-85EE-66740C07D3AA}" srcOrd="2" destOrd="0" parTransId="{2A70BDBF-B5F1-4B2B-A5E4-A63D14BBE165}" sibTransId="{4293AF8B-D868-4E75-9520-08EFC99B0CEE}"/>
    <dgm:cxn modelId="{67890C61-D84A-4FD8-8355-A12753F618F2}" type="presOf" srcId="{E159E1B3-6F66-4726-A991-27348AD0B699}" destId="{4B2E9921-8023-4D82-ADF3-95F2F83F6B53}" srcOrd="0" destOrd="0" presId="urn:microsoft.com/office/officeart/2005/8/layout/arrow2"/>
    <dgm:cxn modelId="{686485EF-B6F9-4591-A18B-628954E50FF6}" type="presOf" srcId="{DBCFAC06-A40A-477B-92CF-98A6006ED2EA}" destId="{053FC522-D092-4B59-98CE-FF8A80AEB78F}" srcOrd="0" destOrd="0" presId="urn:microsoft.com/office/officeart/2005/8/layout/arrow2"/>
    <dgm:cxn modelId="{4EB8CF40-D739-40DC-8F4E-259D0614587C}" srcId="{E159E1B3-6F66-4726-A991-27348AD0B699}" destId="{51E865BD-60B1-46DE-8106-E5F876FD5335}" srcOrd="3" destOrd="0" parTransId="{62000681-D280-4154-8E4E-26700E61A734}" sibTransId="{A0980BBD-E8C6-42EA-87ED-D1010517995A}"/>
    <dgm:cxn modelId="{9188E6C7-F0E1-49E8-97D7-1413557BBD41}" type="presOf" srcId="{4FEC12F0-0091-4BDE-B00B-224308C09A0E}" destId="{702894B1-3855-4061-8CD7-C011F4CA8754}" srcOrd="0" destOrd="0" presId="urn:microsoft.com/office/officeart/2005/8/layout/arrow2"/>
    <dgm:cxn modelId="{3FF144B9-0949-425C-B9BB-6955FC21C640}" type="presOf" srcId="{D39ACA18-7F25-43E6-85EE-66740C07D3AA}" destId="{5CF3263F-FC95-409E-8145-CAC1B3A9442E}" srcOrd="0" destOrd="0" presId="urn:microsoft.com/office/officeart/2005/8/layout/arrow2"/>
    <dgm:cxn modelId="{CF322D89-AA71-481C-B33B-07020F63129F}" type="presParOf" srcId="{4B2E9921-8023-4D82-ADF3-95F2F83F6B53}" destId="{0112FA77-9133-4418-8E5E-1C6B98AB3F68}" srcOrd="0" destOrd="0" presId="urn:microsoft.com/office/officeart/2005/8/layout/arrow2"/>
    <dgm:cxn modelId="{21BBFD55-C7B8-47F1-9A86-2280F9425C28}" type="presParOf" srcId="{4B2E9921-8023-4D82-ADF3-95F2F83F6B53}" destId="{D7A02B90-6814-402D-B851-46BA8CF93953}" srcOrd="1" destOrd="0" presId="urn:microsoft.com/office/officeart/2005/8/layout/arrow2"/>
    <dgm:cxn modelId="{6A85F6FF-B37F-41F5-A717-F155BE040A2F}" type="presParOf" srcId="{D7A02B90-6814-402D-B851-46BA8CF93953}" destId="{D7CFBA46-165C-445B-AC31-AF9337AF7424}" srcOrd="0" destOrd="0" presId="urn:microsoft.com/office/officeart/2005/8/layout/arrow2"/>
    <dgm:cxn modelId="{391D0E76-36B0-4839-8B5D-EF3F1C4D31FA}" type="presParOf" srcId="{D7A02B90-6814-402D-B851-46BA8CF93953}" destId="{5EFCA178-296A-4E80-BA9F-BA1BA2E2BE9D}" srcOrd="1" destOrd="0" presId="urn:microsoft.com/office/officeart/2005/8/layout/arrow2"/>
    <dgm:cxn modelId="{F9FE3E4B-B912-4020-9A9B-B472C96EE5F1}" type="presParOf" srcId="{D7A02B90-6814-402D-B851-46BA8CF93953}" destId="{9DE68A0A-0A70-4B03-9EE6-007B2D609693}" srcOrd="2" destOrd="0" presId="urn:microsoft.com/office/officeart/2005/8/layout/arrow2"/>
    <dgm:cxn modelId="{C3329EBB-4296-4490-AC4C-4D87B58A95E9}" type="presParOf" srcId="{D7A02B90-6814-402D-B851-46BA8CF93953}" destId="{702894B1-3855-4061-8CD7-C011F4CA8754}" srcOrd="3" destOrd="0" presId="urn:microsoft.com/office/officeart/2005/8/layout/arrow2"/>
    <dgm:cxn modelId="{31782217-018A-4CFE-A107-5E058E945645}" type="presParOf" srcId="{D7A02B90-6814-402D-B851-46BA8CF93953}" destId="{5BE810D6-8288-4CDE-8B08-816F47980518}" srcOrd="4" destOrd="0" presId="urn:microsoft.com/office/officeart/2005/8/layout/arrow2"/>
    <dgm:cxn modelId="{5FF3790E-1749-4C8D-9B7F-77B7C349716A}" type="presParOf" srcId="{D7A02B90-6814-402D-B851-46BA8CF93953}" destId="{5CF3263F-FC95-409E-8145-CAC1B3A9442E}" srcOrd="5" destOrd="0" presId="urn:microsoft.com/office/officeart/2005/8/layout/arrow2"/>
    <dgm:cxn modelId="{83DDB24E-A539-403B-BCF0-14D008A9F672}" type="presParOf" srcId="{D7A02B90-6814-402D-B851-46BA8CF93953}" destId="{A81F0ADB-D810-4744-BEEE-8AEDD14AE0D4}" srcOrd="6" destOrd="0" presId="urn:microsoft.com/office/officeart/2005/8/layout/arrow2"/>
    <dgm:cxn modelId="{5B6D5616-85B4-4134-AA26-4B75D531391D}" type="presParOf" srcId="{D7A02B90-6814-402D-B851-46BA8CF93953}" destId="{6769364C-B049-46F0-806A-3DDE7EB7CB49}" srcOrd="7" destOrd="0" presId="urn:microsoft.com/office/officeart/2005/8/layout/arrow2"/>
    <dgm:cxn modelId="{88A9D631-AA5A-4F3A-8820-2D1FCE0CECC0}" type="presParOf" srcId="{D7A02B90-6814-402D-B851-46BA8CF93953}" destId="{CEFEF581-FA45-4056-A7D2-C4174F11D02C}" srcOrd="8" destOrd="0" presId="urn:microsoft.com/office/officeart/2005/8/layout/arrow2"/>
    <dgm:cxn modelId="{8976D96A-78B5-484C-ADF8-540DE96B4F62}" type="presParOf" srcId="{D7A02B90-6814-402D-B851-46BA8CF93953}" destId="{053FC522-D092-4B59-98CE-FF8A80AEB78F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12FA77-9133-4418-8E5E-1C6B98AB3F68}">
      <dsp:nvSpPr>
        <dsp:cNvPr id="0" name=""/>
        <dsp:cNvSpPr/>
      </dsp:nvSpPr>
      <dsp:spPr>
        <a:xfrm>
          <a:off x="1353247" y="0"/>
          <a:ext cx="5295658" cy="2072204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CFBA46-165C-445B-AC31-AF9337AF7424}">
      <dsp:nvSpPr>
        <dsp:cNvPr id="0" name=""/>
        <dsp:cNvSpPr/>
      </dsp:nvSpPr>
      <dsp:spPr>
        <a:xfrm>
          <a:off x="2312652" y="1284410"/>
          <a:ext cx="76257" cy="762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FCA178-296A-4E80-BA9F-BA1BA2E2BE9D}">
      <dsp:nvSpPr>
        <dsp:cNvPr id="0" name=""/>
        <dsp:cNvSpPr/>
      </dsp:nvSpPr>
      <dsp:spPr>
        <a:xfrm>
          <a:off x="2225104" y="1450283"/>
          <a:ext cx="487318" cy="4931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407" tIns="0" rIns="0" bIns="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1966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1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嘉南藥專成立</a:t>
          </a:r>
          <a:endParaRPr lang="zh-TW" altLang="en-US" sz="11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225104" y="1450283"/>
        <a:ext cx="487318" cy="493184"/>
      </dsp:txXfrm>
    </dsp:sp>
    <dsp:sp modelId="{9DE68A0A-0A70-4B03-9EE6-007B2D609693}">
      <dsp:nvSpPr>
        <dsp:cNvPr id="0" name=""/>
        <dsp:cNvSpPr/>
      </dsp:nvSpPr>
      <dsp:spPr>
        <a:xfrm>
          <a:off x="2945281" y="1025196"/>
          <a:ext cx="119358" cy="1193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2894B1-3855-4061-8CD7-C011F4CA8754}">
      <dsp:nvSpPr>
        <dsp:cNvPr id="0" name=""/>
        <dsp:cNvSpPr/>
      </dsp:nvSpPr>
      <dsp:spPr>
        <a:xfrm>
          <a:off x="2945185" y="1281246"/>
          <a:ext cx="573817" cy="6779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246" tIns="0" rIns="0" bIns="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2000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1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科技大學</a:t>
          </a:r>
          <a:endParaRPr lang="zh-TW" altLang="en-US" sz="11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945185" y="1281246"/>
        <a:ext cx="573817" cy="677958"/>
      </dsp:txXfrm>
    </dsp:sp>
    <dsp:sp modelId="{5BE810D6-8288-4CDE-8B08-816F47980518}">
      <dsp:nvSpPr>
        <dsp:cNvPr id="0" name=""/>
        <dsp:cNvSpPr/>
      </dsp:nvSpPr>
      <dsp:spPr>
        <a:xfrm>
          <a:off x="3633056" y="725712"/>
          <a:ext cx="159145" cy="1591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F3263F-FC95-409E-8145-CAC1B3A9442E}">
      <dsp:nvSpPr>
        <dsp:cNvPr id="0" name=""/>
        <dsp:cNvSpPr/>
      </dsp:nvSpPr>
      <dsp:spPr>
        <a:xfrm>
          <a:off x="3670572" y="907625"/>
          <a:ext cx="661013" cy="1164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328" tIns="0" rIns="0" bIns="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2005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1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觀光事業管理系成立</a:t>
          </a:r>
          <a:endParaRPr lang="zh-TW" altLang="en-US" sz="11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670572" y="907625"/>
        <a:ext cx="661013" cy="1164578"/>
      </dsp:txXfrm>
    </dsp:sp>
    <dsp:sp modelId="{A81F0ADB-D810-4744-BEEE-8AEDD14AE0D4}">
      <dsp:nvSpPr>
        <dsp:cNvPr id="0" name=""/>
        <dsp:cNvSpPr/>
      </dsp:nvSpPr>
      <dsp:spPr>
        <a:xfrm>
          <a:off x="4428832" y="501452"/>
          <a:ext cx="205562" cy="2055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69364C-B049-46F0-806A-3DDE7EB7CB49}">
      <dsp:nvSpPr>
        <dsp:cNvPr id="0" name=""/>
        <dsp:cNvSpPr/>
      </dsp:nvSpPr>
      <dsp:spPr>
        <a:xfrm>
          <a:off x="4528977" y="634081"/>
          <a:ext cx="648457" cy="1388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923" tIns="0" rIns="0" bIns="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2013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1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溫泉產業碩士班併入</a:t>
          </a:r>
          <a:endParaRPr lang="zh-TW" altLang="en-US" sz="11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528977" y="634081"/>
        <a:ext cx="648457" cy="1388376"/>
      </dsp:txXfrm>
    </dsp:sp>
    <dsp:sp modelId="{CEFEF581-FA45-4056-A7D2-C4174F11D02C}">
      <dsp:nvSpPr>
        <dsp:cNvPr id="0" name=""/>
        <dsp:cNvSpPr/>
      </dsp:nvSpPr>
      <dsp:spPr>
        <a:xfrm>
          <a:off x="5222924" y="346457"/>
          <a:ext cx="261926" cy="2619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3FC522-D092-4B59-98CE-FF8A80AEB78F}">
      <dsp:nvSpPr>
        <dsp:cNvPr id="0" name=""/>
        <dsp:cNvSpPr/>
      </dsp:nvSpPr>
      <dsp:spPr>
        <a:xfrm>
          <a:off x="5396627" y="547061"/>
          <a:ext cx="716909" cy="15251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789" tIns="0" rIns="0" bIns="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2014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1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嘉南藥理大學</a:t>
          </a:r>
          <a:endParaRPr lang="zh-TW" altLang="en-US" sz="11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396627" y="547061"/>
        <a:ext cx="716909" cy="15251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6575" cy="51276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4021139" y="1"/>
            <a:ext cx="3076575" cy="51276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fld id="{CD08E56B-A181-4552-A6E5-D1D173763A6A}" type="datetimeFigureOut">
              <a:rPr lang="zh-TW" altLang="en-US" smtClean="0"/>
              <a:t>2022/4/29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721851"/>
            <a:ext cx="3076575" cy="512763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4021139" y="9721851"/>
            <a:ext cx="3076575" cy="512763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01BA2B51-801A-4000-910A-B2781DC9DD7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839338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4" y="3"/>
            <a:ext cx="3076363" cy="511731"/>
          </a:xfrm>
          <a:prstGeom prst="rect">
            <a:avLst/>
          </a:prstGeom>
        </p:spPr>
        <p:txBody>
          <a:bodyPr vert="horz" lIns="99013" tIns="49508" rIns="99013" bIns="49508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4021298" y="3"/>
            <a:ext cx="3076363" cy="511731"/>
          </a:xfrm>
          <a:prstGeom prst="rect">
            <a:avLst/>
          </a:prstGeom>
        </p:spPr>
        <p:txBody>
          <a:bodyPr vert="horz" lIns="99013" tIns="49508" rIns="99013" bIns="49508" rtlCol="0"/>
          <a:lstStyle>
            <a:lvl1pPr algn="r">
              <a:defRPr sz="1200"/>
            </a:lvl1pPr>
          </a:lstStyle>
          <a:p>
            <a:fld id="{A98D96E9-5C17-4AC5-8EF8-D58B5ED0B140}" type="datetimeFigureOut">
              <a:rPr lang="zh-TW" altLang="en-US" smtClean="0"/>
              <a:t>2022/4/29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13" tIns="49508" rIns="99013" bIns="49508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709931" y="4861444"/>
            <a:ext cx="5679440" cy="4605576"/>
          </a:xfrm>
          <a:prstGeom prst="rect">
            <a:avLst/>
          </a:prstGeom>
        </p:spPr>
        <p:txBody>
          <a:bodyPr vert="horz" lIns="99013" tIns="49508" rIns="99013" bIns="49508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4" y="9721109"/>
            <a:ext cx="3076363" cy="511731"/>
          </a:xfrm>
          <a:prstGeom prst="rect">
            <a:avLst/>
          </a:prstGeom>
        </p:spPr>
        <p:txBody>
          <a:bodyPr vert="horz" lIns="99013" tIns="49508" rIns="99013" bIns="49508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4021298" y="9721109"/>
            <a:ext cx="3076363" cy="511731"/>
          </a:xfrm>
          <a:prstGeom prst="rect">
            <a:avLst/>
          </a:prstGeom>
        </p:spPr>
        <p:txBody>
          <a:bodyPr vert="horz" lIns="99013" tIns="49508" rIns="99013" bIns="49508" rtlCol="0" anchor="b"/>
          <a:lstStyle>
            <a:lvl1pPr algn="r">
              <a:defRPr sz="1200"/>
            </a:lvl1pPr>
          </a:lstStyle>
          <a:p>
            <a:fld id="{632C18AB-67B1-454C-8FCE-863BF8D93B8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5553451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05957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4517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91505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0247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85481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764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2617C7-7D84-4FE8-9CE6-A3FE811E57C7}" type="datetime1">
              <a:rPr lang="zh-TW" altLang="en-US" smtClean="0"/>
              <a:t>2022/4/29</a:t>
            </a:fld>
            <a:endParaRPr lang="zh-TW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A13DDF-1A7C-424C-B71F-8F7A65DBF09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78996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2019F3-0472-49C2-8C74-C1155926FC03}" type="datetime1">
              <a:rPr lang="zh-TW" altLang="en-US" smtClean="0"/>
              <a:t>2022/4/29</a:t>
            </a:fld>
            <a:endParaRPr lang="zh-TW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13DDF-1A7C-424C-B71F-8F7A65DBF09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3186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0B5AFD-3491-4923-B559-17DC2BDF97DF}" type="datetime1">
              <a:rPr lang="zh-TW" altLang="en-US" smtClean="0"/>
              <a:t>2022/4/29</a:t>
            </a:fld>
            <a:endParaRPr lang="zh-TW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13DDF-1A7C-424C-B71F-8F7A65DBF09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24298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圖片版面配置區 6"/>
          <p:cNvSpPr>
            <a:spLocks noGrp="1"/>
          </p:cNvSpPr>
          <p:nvPr>
            <p:ph type="pic" sz="quarter" idx="13"/>
          </p:nvPr>
        </p:nvSpPr>
        <p:spPr>
          <a:xfrm>
            <a:off x="-4763" y="0"/>
            <a:ext cx="3713163" cy="6858000"/>
          </a:xfrm>
        </p:spPr>
        <p:txBody>
          <a:bodyPr/>
          <a:lstStyle/>
          <a:p>
            <a:pPr lvl="0"/>
            <a:r>
              <a:rPr lang="zh-TW" altLang="en-US" noProof="0" smtClean="0"/>
              <a:t>按一下圖示以新增圖片</a:t>
            </a:r>
            <a:endParaRPr lang="zh-TW" altLang="en-US" noProof="0"/>
          </a:p>
        </p:txBody>
      </p:sp>
      <p:sp>
        <p:nvSpPr>
          <p:cNvPr id="9" name="文字版面配置區 8"/>
          <p:cNvSpPr>
            <a:spLocks noGrp="1"/>
          </p:cNvSpPr>
          <p:nvPr>
            <p:ph type="body" sz="quarter" idx="14"/>
          </p:nvPr>
        </p:nvSpPr>
        <p:spPr>
          <a:xfrm>
            <a:off x="3851276" y="1268760"/>
            <a:ext cx="5292725" cy="496855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10" name="標題 9"/>
          <p:cNvSpPr>
            <a:spLocks noGrp="1"/>
          </p:cNvSpPr>
          <p:nvPr>
            <p:ph type="title"/>
          </p:nvPr>
        </p:nvSpPr>
        <p:spPr>
          <a:xfrm>
            <a:off x="3851920" y="274638"/>
            <a:ext cx="5292080" cy="850106"/>
          </a:xfrm>
        </p:spPr>
        <p:txBody>
          <a:bodyPr>
            <a:normAutofit/>
          </a:bodyPr>
          <a:lstStyle>
            <a:lvl1pPr algn="l">
              <a:defRPr sz="36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5" name="投影片編號版面配置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1AA13DDF-1A7C-424C-B71F-8F7A65DBF09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8546146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2896279" y="4653136"/>
            <a:ext cx="6243662" cy="1008112"/>
          </a:xfrm>
          <a:gradFill>
            <a:gsLst>
              <a:gs pos="0">
                <a:schemeClr val="accent1">
                  <a:lumMod val="12000"/>
                </a:schemeClr>
              </a:gs>
              <a:gs pos="87000">
                <a:schemeClr val="accent5">
                  <a:shade val="93000"/>
                  <a:satMod val="130000"/>
                  <a:lumMod val="88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0" scaled="0"/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lvl="0"/>
            <a:r>
              <a:rPr lang="zh-TW" altLang="en-US" smtClean="0"/>
              <a:t>按一下以編輯母片標題樣式</a:t>
            </a:r>
            <a:endParaRPr lang="en-US" altLang="zh-TW" dirty="0"/>
          </a:p>
        </p:txBody>
      </p:sp>
      <p:sp>
        <p:nvSpPr>
          <p:cNvPr id="8" name="圖片版面配置區 3"/>
          <p:cNvSpPr>
            <a:spLocks noGrp="1"/>
          </p:cNvSpPr>
          <p:nvPr>
            <p:ph type="pic" sz="quarter" idx="11"/>
          </p:nvPr>
        </p:nvSpPr>
        <p:spPr>
          <a:xfrm>
            <a:off x="-2772815" y="116632"/>
            <a:ext cx="9166225" cy="3824288"/>
          </a:xfrm>
        </p:spPr>
        <p:txBody>
          <a:bodyPr/>
          <a:lstStyle/>
          <a:p>
            <a:pPr lvl="0"/>
            <a:r>
              <a:rPr lang="zh-TW" altLang="en-US" noProof="0" smtClean="0"/>
              <a:t>按一下圖示以新增圖片</a:t>
            </a:r>
            <a:endParaRPr lang="zh-TW" altLang="en-US" noProof="0"/>
          </a:p>
        </p:txBody>
      </p:sp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13DDF-1A7C-424C-B71F-8F7A65DBF09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93916768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圖片版面配置區 6"/>
          <p:cNvSpPr>
            <a:spLocks noGrp="1"/>
          </p:cNvSpPr>
          <p:nvPr>
            <p:ph type="pic" sz="quarter" idx="13"/>
          </p:nvPr>
        </p:nvSpPr>
        <p:spPr>
          <a:xfrm>
            <a:off x="1" y="10299"/>
            <a:ext cx="9144000" cy="3490711"/>
          </a:xfrm>
        </p:spPr>
        <p:txBody>
          <a:bodyPr/>
          <a:lstStyle/>
          <a:p>
            <a:pPr lvl="0"/>
            <a:r>
              <a:rPr lang="zh-TW" altLang="en-US" noProof="0" smtClean="0"/>
              <a:t>按一下圖示以新增圖片</a:t>
            </a:r>
            <a:endParaRPr lang="zh-TW" altLang="en-US" noProof="0"/>
          </a:p>
        </p:txBody>
      </p:sp>
      <p:sp>
        <p:nvSpPr>
          <p:cNvPr id="9" name="文字版面配置區 8"/>
          <p:cNvSpPr>
            <a:spLocks noGrp="1"/>
          </p:cNvSpPr>
          <p:nvPr>
            <p:ph type="body" sz="quarter" idx="14"/>
          </p:nvPr>
        </p:nvSpPr>
        <p:spPr>
          <a:xfrm>
            <a:off x="971601" y="3645024"/>
            <a:ext cx="8172400" cy="323703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標題 9"/>
          <p:cNvSpPr>
            <a:spLocks noGrp="1"/>
          </p:cNvSpPr>
          <p:nvPr>
            <p:ph type="title"/>
          </p:nvPr>
        </p:nvSpPr>
        <p:spPr>
          <a:xfrm>
            <a:off x="3851920" y="2636912"/>
            <a:ext cx="5292080" cy="850106"/>
          </a:xfrm>
          <a:solidFill>
            <a:schemeClr val="bg1">
              <a:alpha val="29000"/>
            </a:schemeClr>
          </a:solidFill>
        </p:spPr>
        <p:txBody>
          <a:bodyPr>
            <a:normAutofit/>
          </a:bodyPr>
          <a:lstStyle>
            <a:lvl1pPr algn="l">
              <a:defRPr sz="36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5" name="投影片編號版面配置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1AA13DDF-1A7C-424C-B71F-8F7A65DBF09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57361318"/>
      </p:ext>
    </p:extLst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124744"/>
            <a:ext cx="8825695" cy="5112568"/>
          </a:xfrm>
        </p:spPr>
        <p:txBody>
          <a:bodyPr/>
          <a:lstStyle>
            <a:lvl1pPr>
              <a:defRPr sz="2800"/>
            </a:lvl1pPr>
            <a:lvl3pPr>
              <a:defRPr sz="2600"/>
            </a:lvl3pPr>
            <a:lvl4pPr>
              <a:defRPr sz="2200"/>
            </a:lvl4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47B230-698B-4FC4-849C-14C93AFDA075}" type="datetime1">
              <a:rPr lang="zh-TW" altLang="en-US" smtClean="0"/>
              <a:t>2022/4/29</a:t>
            </a:fld>
            <a:endParaRPr lang="zh-TW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48264" y="6448251"/>
            <a:ext cx="2170112" cy="365125"/>
          </a:xfrm>
        </p:spPr>
        <p:txBody>
          <a:bodyPr/>
          <a:lstStyle>
            <a:lvl1pPr>
              <a:defRPr sz="1300"/>
            </a:lvl1pPr>
          </a:lstStyle>
          <a:p>
            <a:fld id="{1AA13DDF-1A7C-424C-B71F-8F7A65DBF098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0979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15471E-0344-4A57-A994-C4E977144648}" type="datetime1">
              <a:rPr lang="zh-TW" altLang="en-US" smtClean="0"/>
              <a:t>2022/4/29</a:t>
            </a:fld>
            <a:endParaRPr lang="zh-TW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A13DDF-1A7C-424C-B71F-8F7A65DBF09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818924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EF95E9-358E-4EFE-BFDA-52B87C93329A}" type="datetime1">
              <a:rPr lang="zh-TW" altLang="en-US" smtClean="0"/>
              <a:t>2022/4/29</a:t>
            </a:fld>
            <a:endParaRPr lang="zh-TW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13DDF-1A7C-424C-B71F-8F7A65DBF09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0204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694373-5FCC-406C-BB90-B7E83F173D43}" type="datetime1">
              <a:rPr lang="zh-TW" altLang="en-US" smtClean="0"/>
              <a:t>2022/4/29</a:t>
            </a:fld>
            <a:endParaRPr lang="zh-TW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13DDF-1A7C-424C-B71F-8F7A65DBF09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86194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55AE3F-6882-4791-B0D0-2059B9404125}" type="datetime1">
              <a:rPr lang="zh-TW" altLang="en-US" smtClean="0"/>
              <a:t>2022/4/29</a:t>
            </a:fld>
            <a:endParaRPr lang="zh-TW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13DDF-1A7C-424C-B71F-8F7A65DBF09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7265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47B230-698B-4FC4-849C-14C93AFDA075}" type="datetime1">
              <a:rPr lang="zh-TW" altLang="en-US" smtClean="0"/>
              <a:t>2022/4/29</a:t>
            </a:fld>
            <a:endParaRPr lang="zh-TW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48264" y="6448251"/>
            <a:ext cx="2170112" cy="365125"/>
          </a:xfrm>
        </p:spPr>
        <p:txBody>
          <a:bodyPr/>
          <a:lstStyle>
            <a:lvl1pPr>
              <a:defRPr sz="1300"/>
            </a:lvl1pPr>
          </a:lstStyle>
          <a:p>
            <a:fld id="{1AA13DDF-1A7C-424C-B71F-8F7A65DBF098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4624"/>
            <a:ext cx="1330610" cy="78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899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70A3FE-933C-4E28-8A04-2D92C8E96239}" type="datetime1">
              <a:rPr lang="zh-TW" altLang="en-US" smtClean="0"/>
              <a:t>2022/4/29</a:t>
            </a:fld>
            <a:endParaRPr lang="zh-TW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13DDF-1A7C-424C-B71F-8F7A65DBF09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316271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77ADCC-2320-4AE6-9EB4-B24213E4C099}" type="datetime1">
              <a:rPr lang="zh-TW" altLang="en-US" smtClean="0"/>
              <a:t>2022/4/29</a:t>
            </a:fld>
            <a:endParaRPr lang="zh-TW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13DDF-1A7C-424C-B71F-8F7A65DBF09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9307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5A609D-12C7-4968-B058-AF07264E45DE}" type="datetime1">
              <a:rPr lang="zh-TW" altLang="en-US" smtClean="0"/>
              <a:t>2022/4/29</a:t>
            </a:fld>
            <a:endParaRPr lang="zh-TW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13DDF-1A7C-424C-B71F-8F7A65DBF09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67938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22D2AB-2779-4EF6-BC4E-3522100209AF}" type="datetime1">
              <a:rPr lang="zh-TW" altLang="en-US" smtClean="0"/>
              <a:t>2022/4/29</a:t>
            </a:fld>
            <a:endParaRPr lang="zh-TW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13DDF-1A7C-424C-B71F-8F7A65DBF09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403110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548C56-21E0-4554-B94F-4708151C6B8A}" type="datetime1">
              <a:rPr lang="zh-TW" altLang="en-US" smtClean="0"/>
              <a:t>2022/4/29</a:t>
            </a:fld>
            <a:endParaRPr lang="zh-TW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A13DDF-1A7C-424C-B71F-8F7A65DBF09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96303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38AE86-2C4E-4624-B091-270B92D5DDFD}" type="datetime1">
              <a:rPr lang="zh-TW" altLang="en-US" smtClean="0"/>
              <a:t>2022/4/29</a:t>
            </a:fld>
            <a:endParaRPr lang="zh-TW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13DDF-1A7C-424C-B71F-8F7A65DBF09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83115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4AC2ED-22EE-4C24-A4E6-C044EC29892B}" type="datetime1">
              <a:rPr lang="zh-TW" altLang="en-US" smtClean="0"/>
              <a:t>2022/4/29</a:t>
            </a:fld>
            <a:endParaRPr lang="zh-TW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13DDF-1A7C-424C-B71F-8F7A65DBF09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1755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圖片版面配置區 6"/>
          <p:cNvSpPr>
            <a:spLocks noGrp="1"/>
          </p:cNvSpPr>
          <p:nvPr>
            <p:ph type="pic" sz="quarter" idx="13"/>
          </p:nvPr>
        </p:nvSpPr>
        <p:spPr>
          <a:xfrm>
            <a:off x="-4763" y="0"/>
            <a:ext cx="3713163" cy="6858000"/>
          </a:xfrm>
        </p:spPr>
        <p:txBody>
          <a:bodyPr/>
          <a:lstStyle/>
          <a:p>
            <a:pPr lvl="0"/>
            <a:r>
              <a:rPr lang="zh-TW" altLang="en-US" noProof="0" smtClean="0"/>
              <a:t>按一下圖示以新增圖片</a:t>
            </a:r>
            <a:endParaRPr lang="zh-TW" altLang="en-US" noProof="0"/>
          </a:p>
        </p:txBody>
      </p:sp>
      <p:sp>
        <p:nvSpPr>
          <p:cNvPr id="9" name="文字版面配置區 8"/>
          <p:cNvSpPr>
            <a:spLocks noGrp="1"/>
          </p:cNvSpPr>
          <p:nvPr>
            <p:ph type="body" sz="quarter" idx="14"/>
          </p:nvPr>
        </p:nvSpPr>
        <p:spPr>
          <a:xfrm>
            <a:off x="3851276" y="1268760"/>
            <a:ext cx="5292725" cy="496855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10" name="標題 9"/>
          <p:cNvSpPr>
            <a:spLocks noGrp="1"/>
          </p:cNvSpPr>
          <p:nvPr>
            <p:ph type="title"/>
          </p:nvPr>
        </p:nvSpPr>
        <p:spPr>
          <a:xfrm>
            <a:off x="3851920" y="274638"/>
            <a:ext cx="5292080" cy="850106"/>
          </a:xfrm>
        </p:spPr>
        <p:txBody>
          <a:bodyPr>
            <a:normAutofit/>
          </a:bodyPr>
          <a:lstStyle>
            <a:lvl1pPr algn="l">
              <a:defRPr sz="36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5" name="投影片編號版面配置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1AA13DDF-1A7C-424C-B71F-8F7A65DBF09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56829188"/>
      </p:ext>
    </p:extLst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2896279" y="4653136"/>
            <a:ext cx="6243662" cy="1008112"/>
          </a:xfrm>
          <a:gradFill>
            <a:gsLst>
              <a:gs pos="0">
                <a:schemeClr val="accent1">
                  <a:lumMod val="12000"/>
                </a:schemeClr>
              </a:gs>
              <a:gs pos="87000">
                <a:schemeClr val="accent5">
                  <a:shade val="93000"/>
                  <a:satMod val="130000"/>
                  <a:lumMod val="88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0" scaled="0"/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lvl="0"/>
            <a:r>
              <a:rPr lang="zh-TW" altLang="en-US" smtClean="0"/>
              <a:t>按一下以編輯母片標題樣式</a:t>
            </a:r>
            <a:endParaRPr lang="en-US" altLang="zh-TW" dirty="0"/>
          </a:p>
        </p:txBody>
      </p:sp>
      <p:sp>
        <p:nvSpPr>
          <p:cNvPr id="8" name="圖片版面配置區 3"/>
          <p:cNvSpPr>
            <a:spLocks noGrp="1"/>
          </p:cNvSpPr>
          <p:nvPr>
            <p:ph type="pic" sz="quarter" idx="11"/>
          </p:nvPr>
        </p:nvSpPr>
        <p:spPr>
          <a:xfrm>
            <a:off x="-2772815" y="116632"/>
            <a:ext cx="9166225" cy="3824288"/>
          </a:xfrm>
        </p:spPr>
        <p:txBody>
          <a:bodyPr/>
          <a:lstStyle/>
          <a:p>
            <a:pPr lvl="0"/>
            <a:r>
              <a:rPr lang="zh-TW" altLang="en-US" noProof="0" smtClean="0"/>
              <a:t>按一下圖示以新增圖片</a:t>
            </a:r>
            <a:endParaRPr lang="zh-TW" altLang="en-US" noProof="0"/>
          </a:p>
        </p:txBody>
      </p:sp>
      <p:sp>
        <p:nvSpPr>
          <p:cNvPr id="4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13DDF-1A7C-424C-B71F-8F7A65DBF09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9276891"/>
      </p:ext>
    </p:extLst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圖片版面配置區 6"/>
          <p:cNvSpPr>
            <a:spLocks noGrp="1"/>
          </p:cNvSpPr>
          <p:nvPr>
            <p:ph type="pic" sz="quarter" idx="13"/>
          </p:nvPr>
        </p:nvSpPr>
        <p:spPr>
          <a:xfrm>
            <a:off x="1" y="10299"/>
            <a:ext cx="9144000" cy="3490711"/>
          </a:xfrm>
        </p:spPr>
        <p:txBody>
          <a:bodyPr/>
          <a:lstStyle/>
          <a:p>
            <a:pPr lvl="0"/>
            <a:r>
              <a:rPr lang="zh-TW" altLang="en-US" noProof="0" smtClean="0"/>
              <a:t>按一下圖示以新增圖片</a:t>
            </a:r>
            <a:endParaRPr lang="zh-TW" altLang="en-US" noProof="0"/>
          </a:p>
        </p:txBody>
      </p:sp>
      <p:sp>
        <p:nvSpPr>
          <p:cNvPr id="9" name="文字版面配置區 8"/>
          <p:cNvSpPr>
            <a:spLocks noGrp="1"/>
          </p:cNvSpPr>
          <p:nvPr>
            <p:ph type="body" sz="quarter" idx="14"/>
          </p:nvPr>
        </p:nvSpPr>
        <p:spPr>
          <a:xfrm>
            <a:off x="971601" y="3645024"/>
            <a:ext cx="8172400" cy="323703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標題 9"/>
          <p:cNvSpPr>
            <a:spLocks noGrp="1"/>
          </p:cNvSpPr>
          <p:nvPr>
            <p:ph type="title"/>
          </p:nvPr>
        </p:nvSpPr>
        <p:spPr>
          <a:xfrm>
            <a:off x="3851920" y="2636912"/>
            <a:ext cx="5292080" cy="850106"/>
          </a:xfrm>
          <a:solidFill>
            <a:schemeClr val="bg1">
              <a:alpha val="29000"/>
            </a:schemeClr>
          </a:solidFill>
        </p:spPr>
        <p:txBody>
          <a:bodyPr>
            <a:normAutofit/>
          </a:bodyPr>
          <a:lstStyle>
            <a:lvl1pPr algn="l">
              <a:defRPr sz="36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5" name="投影片編號版面配置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1AA13DDF-1A7C-424C-B71F-8F7A65DBF09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238735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B4F5E0-FECE-44C1-BEB2-F9B619ACBA54}" type="datetime1">
              <a:rPr lang="zh-TW" altLang="en-US" smtClean="0"/>
              <a:t>2022/4/29</a:t>
            </a:fld>
            <a:endParaRPr lang="zh-TW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13DDF-1A7C-424C-B71F-8F7A65DBF09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656922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BC8F11-90F8-4DE0-91E6-794C681962D1}" type="datetime1">
              <a:rPr lang="zh-TW" altLang="en-US" smtClean="0"/>
              <a:t>2022/4/29</a:t>
            </a:fld>
            <a:endParaRPr lang="zh-TW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13DDF-1A7C-424C-B71F-8F7A65DBF09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56270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F92B56-22D0-44DF-BD0C-9DE1321B790B}" type="datetime1">
              <a:rPr lang="zh-TW" altLang="en-US" smtClean="0"/>
              <a:t>2022/4/29</a:t>
            </a:fld>
            <a:endParaRPr lang="zh-TW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13DDF-1A7C-424C-B71F-8F7A65DBF09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02963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D7D182-E68D-42F2-ADC5-302B84D137D2}" type="datetime1">
              <a:rPr lang="zh-TW" altLang="en-US" smtClean="0"/>
              <a:t>2022/4/29</a:t>
            </a:fld>
            <a:endParaRPr lang="zh-TW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13DDF-1A7C-424C-B71F-8F7A65DBF09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9953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FF6641-5F9F-4D24-AD47-19D7E4DFC329}" type="datetime1">
              <a:rPr lang="zh-TW" altLang="en-US" smtClean="0"/>
              <a:t>2022/4/29</a:t>
            </a:fld>
            <a:endParaRPr lang="zh-TW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13DDF-1A7C-424C-B71F-8F7A65DBF09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365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1B600B-6242-4C5A-AE18-98CCAC51A5BC}" type="datetime1">
              <a:rPr lang="zh-TW" altLang="en-US" smtClean="0"/>
              <a:t>2022/4/29</a:t>
            </a:fld>
            <a:endParaRPr lang="zh-TW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13DDF-1A7C-424C-B71F-8F7A65DBF09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65935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0A4B56-CD89-4A10-BCC1-43E60025DFF0}" type="datetime1">
              <a:rPr lang="zh-TW" altLang="en-US" smtClean="0"/>
              <a:t>2022/4/29</a:t>
            </a:fld>
            <a:endParaRPr lang="zh-TW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A13DDF-1A7C-424C-B71F-8F7A65DBF09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58408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7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130622"/>
            <a:ext cx="6408712" cy="634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TW" dirty="0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512" y="1124744"/>
            <a:ext cx="8640959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TW" dirty="0" smtClean="0"/>
              <a:t>单击此处编辑母版文本样式</a:t>
            </a:r>
          </a:p>
          <a:p>
            <a:pPr lvl="1"/>
            <a:r>
              <a:rPr lang="zh-CN" altLang="zh-TW" dirty="0" smtClean="0"/>
              <a:t>第二级</a:t>
            </a:r>
          </a:p>
          <a:p>
            <a:pPr lvl="2"/>
            <a:r>
              <a:rPr lang="zh-CN" altLang="zh-TW" dirty="0" smtClean="0"/>
              <a:t>第三级</a:t>
            </a:r>
          </a:p>
          <a:p>
            <a:pPr lvl="3"/>
            <a:r>
              <a:rPr lang="zh-CN" altLang="zh-TW" dirty="0" smtClean="0"/>
              <a:t>第四级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877974D7-CBD1-43AC-8056-7C2089B5FE2A}" type="datetime1">
              <a:rPr lang="zh-TW" altLang="en-US" smtClean="0"/>
              <a:t>2022/4/29</a:t>
            </a:fld>
            <a:endParaRPr lang="zh-TW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86669" y="630932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1AA13DDF-1A7C-424C-B71F-8F7A65DBF098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768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微軟正黑體" panose="020B0604030504040204" pitchFamily="34" charset="-120"/>
          <a:ea typeface="微軟正黑體" panose="020B0604030504040204" pitchFamily="34" charset="-12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SimSun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SimSun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SimSun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SimSun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b="0">
          <a:solidFill>
            <a:srgbClr val="00ABB4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>
          <a:solidFill>
            <a:schemeClr val="bg1">
              <a:lumMod val="50000"/>
            </a:schemeClr>
          </a:solidFill>
          <a:latin typeface="微軟正黑體" panose="020B0604030504040204" pitchFamily="34" charset="-120"/>
          <a:ea typeface="微軟正黑體" panose="020B0604030504040204" pitchFamily="34" charset="-12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3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rgbClr val="E46C0A"/>
          </a:solidFill>
          <a:latin typeface="微軟正黑體" panose="020B0604030504040204" pitchFamily="34" charset="-120"/>
          <a:ea typeface="微軟正黑體" panose="020B0604030504040204" pitchFamily="34" charset="-12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rgbClr val="0070C0"/>
          </a:solidFill>
          <a:latin typeface="微軟正黑體" panose="020B0604030504040204" pitchFamily="34" charset="-120"/>
          <a:ea typeface="微軟正黑體" panose="020B0604030504040204" pitchFamily="34" charset="-12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TW" dirty="0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TW" smtClean="0"/>
              <a:t>单击此处编辑母版文本样式</a:t>
            </a:r>
          </a:p>
          <a:p>
            <a:pPr lvl="1"/>
            <a:r>
              <a:rPr lang="zh-CN" altLang="zh-TW" smtClean="0"/>
              <a:t>第二级</a:t>
            </a:r>
          </a:p>
          <a:p>
            <a:pPr lvl="2"/>
            <a:r>
              <a:rPr lang="zh-CN" altLang="zh-TW" smtClean="0"/>
              <a:t>第三级</a:t>
            </a:r>
          </a:p>
          <a:p>
            <a:pPr lvl="3"/>
            <a:r>
              <a:rPr lang="zh-CN" altLang="zh-TW" smtClean="0"/>
              <a:t>第四级</a:t>
            </a:r>
          </a:p>
          <a:p>
            <a:pPr lvl="4"/>
            <a:r>
              <a:rPr lang="zh-CN" altLang="zh-TW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2E757655-85CD-43C0-AD5F-7382F2E4B7F1}" type="datetime1">
              <a:rPr lang="zh-TW" altLang="en-US" smtClean="0"/>
              <a:t>2022/4/29</a:t>
            </a:fld>
            <a:endParaRPr lang="zh-TW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2800">
                <a:solidFill>
                  <a:srgbClr val="898989"/>
                </a:solidFill>
              </a:defRPr>
            </a:lvl1pPr>
          </a:lstStyle>
          <a:p>
            <a:fld id="{1AA13DDF-1A7C-424C-B71F-8F7A65DBF09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10158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SimSun" pitchFamily="2" charset="-122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SimSun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SimSun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SimSun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SimSun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SimSun" pitchFamily="2" charset="-122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SimSun" pitchFamily="2" charset="-122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SimSun" pitchFamily="2" charset="-122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SimSun" pitchFamily="2" charset="-122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SimSun" pitchFamily="2" charset="-122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8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標題 1"/>
          <p:cNvSpPr>
            <a:spLocks noGrp="1"/>
          </p:cNvSpPr>
          <p:nvPr>
            <p:ph type="ctrTitle"/>
          </p:nvPr>
        </p:nvSpPr>
        <p:spPr>
          <a:xfrm>
            <a:off x="3050413" y="404664"/>
            <a:ext cx="5986083" cy="753009"/>
          </a:xfrm>
        </p:spPr>
        <p:txBody>
          <a:bodyPr/>
          <a:lstStyle/>
          <a:p>
            <a:pPr algn="l">
              <a:lnSpc>
                <a:spcPts val="3200"/>
              </a:lnSpc>
              <a:spcBef>
                <a:spcPts val="0"/>
              </a:spcBef>
            </a:pPr>
            <a:r>
              <a:rPr lang="en-US" altLang="zh-TW" sz="2800" b="1" spc="500" dirty="0">
                <a:solidFill>
                  <a:srgbClr val="28A8B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</a:t>
            </a:r>
            <a:r>
              <a:rPr lang="zh-TW" altLang="en-US" sz="2800" b="1" spc="500" dirty="0">
                <a:solidFill>
                  <a:srgbClr val="28A8B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學年度</a:t>
            </a:r>
            <a:br>
              <a:rPr lang="zh-TW" altLang="en-US" sz="2800" b="1" spc="500" dirty="0">
                <a:solidFill>
                  <a:srgbClr val="28A8B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800" b="1" spc="500" dirty="0" smtClean="0">
                <a:solidFill>
                  <a:srgbClr val="28A8B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大專校院教學品保服務簡報</a:t>
            </a:r>
            <a:endParaRPr lang="zh-TW" altLang="en-US" sz="2800" b="1" spc="500" dirty="0">
              <a:solidFill>
                <a:srgbClr val="28A8B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7" name="標題 1"/>
          <p:cNvSpPr txBox="1">
            <a:spLocks/>
          </p:cNvSpPr>
          <p:nvPr/>
        </p:nvSpPr>
        <p:spPr bwMode="auto">
          <a:xfrm>
            <a:off x="2915816" y="3501008"/>
            <a:ext cx="6185259" cy="1113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SimSun" pitchFamily="2" charset="-122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l">
              <a:lnSpc>
                <a:spcPts val="4300"/>
              </a:lnSpc>
              <a:spcBef>
                <a:spcPts val="0"/>
              </a:spcBef>
            </a:pPr>
            <a:r>
              <a:rPr lang="zh-TW" altLang="en-US" sz="3200" b="1" kern="0" spc="200" dirty="0" smtClean="0">
                <a:solidFill>
                  <a:srgbClr val="FFFFFF"/>
                </a:solidFill>
                <a:latin typeface="微軟正黑體" pitchFamily="34" charset="-120"/>
                <a:ea typeface="微軟正黑體" pitchFamily="34" charset="-120"/>
              </a:rPr>
              <a:t>觀光事業</a:t>
            </a:r>
            <a:r>
              <a:rPr lang="zh-TW" altLang="en-US" sz="3200" b="1" kern="0" spc="200" dirty="0">
                <a:solidFill>
                  <a:srgbClr val="FFFFFF"/>
                </a:solidFill>
                <a:latin typeface="微軟正黑體" pitchFamily="34" charset="-120"/>
                <a:ea typeface="微軟正黑體" pitchFamily="34" charset="-120"/>
              </a:rPr>
              <a:t>管理系</a:t>
            </a:r>
            <a:endParaRPr lang="en-US" altLang="zh-TW" sz="3200" b="1" kern="0" spc="200" dirty="0">
              <a:solidFill>
                <a:srgbClr val="FFFFFF"/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l">
              <a:lnSpc>
                <a:spcPts val="4300"/>
              </a:lnSpc>
              <a:spcBef>
                <a:spcPts val="0"/>
              </a:spcBef>
            </a:pPr>
            <a:r>
              <a:rPr lang="en-US" altLang="zh-TW" sz="3200" b="1" kern="0" spc="200" dirty="0" smtClean="0">
                <a:solidFill>
                  <a:srgbClr val="FFFFFF"/>
                </a:solidFill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sz="3200" b="1" kern="0" spc="200" dirty="0" smtClean="0">
                <a:solidFill>
                  <a:srgbClr val="FFFFFF"/>
                </a:solidFill>
                <a:latin typeface="微軟正黑體" pitchFamily="34" charset="-120"/>
                <a:ea typeface="微軟正黑體" pitchFamily="34" charset="-120"/>
              </a:rPr>
              <a:t>含</a:t>
            </a:r>
            <a:r>
              <a:rPr lang="zh-TW" altLang="en-US" sz="3200" b="1" kern="0" spc="200" dirty="0">
                <a:solidFill>
                  <a:srgbClr val="FFFFFF"/>
                </a:solidFill>
                <a:latin typeface="微軟正黑體" pitchFamily="34" charset="-120"/>
                <a:ea typeface="微軟正黑體" pitchFamily="34" charset="-120"/>
              </a:rPr>
              <a:t>溫泉產業</a:t>
            </a:r>
            <a:r>
              <a:rPr lang="zh-TW" altLang="en-US" sz="3200" b="1" kern="0" spc="200" dirty="0" smtClean="0">
                <a:solidFill>
                  <a:srgbClr val="FFFFFF"/>
                </a:solidFill>
                <a:latin typeface="微軟正黑體" pitchFamily="34" charset="-120"/>
                <a:ea typeface="微軟正黑體" pitchFamily="34" charset="-120"/>
              </a:rPr>
              <a:t>碩士班</a:t>
            </a:r>
            <a:r>
              <a:rPr lang="en-US" altLang="zh-TW" sz="3200" b="1" kern="0" spc="200" dirty="0" smtClean="0">
                <a:solidFill>
                  <a:srgbClr val="FFFFFF"/>
                </a:solidFill>
                <a:latin typeface="微軟正黑體" pitchFamily="34" charset="-120"/>
                <a:ea typeface="微軟正黑體" pitchFamily="34" charset="-120"/>
              </a:rPr>
              <a:t>)</a:t>
            </a:r>
            <a:endParaRPr lang="zh-TW" altLang="en-US" sz="3200" b="1" kern="0" spc="200" dirty="0">
              <a:solidFill>
                <a:srgbClr val="FFFFFF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050413" y="1268760"/>
            <a:ext cx="519399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200" spc="300" dirty="0">
                <a:solidFill>
                  <a:srgbClr val="000000">
                    <a:lumMod val="50000"/>
                    <a:lumOff val="50000"/>
                  </a:srgbClr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Cradle of </a:t>
            </a:r>
            <a:r>
              <a:rPr lang="en-US" altLang="zh-TW" sz="1200" spc="3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LOHAS ‧ Sustainable </a:t>
            </a:r>
            <a:r>
              <a:rPr lang="en-US" altLang="zh-TW" sz="1200" spc="300" dirty="0">
                <a:solidFill>
                  <a:srgbClr val="000000">
                    <a:lumMod val="50000"/>
                    <a:lumOff val="50000"/>
                  </a:srgbClr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Development</a:t>
            </a:r>
            <a:endParaRPr lang="zh-TW" altLang="en-US" sz="1200" spc="300" dirty="0">
              <a:solidFill>
                <a:srgbClr val="000000">
                  <a:lumMod val="50000"/>
                  <a:lumOff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標題 1"/>
          <p:cNvSpPr txBox="1">
            <a:spLocks/>
          </p:cNvSpPr>
          <p:nvPr/>
        </p:nvSpPr>
        <p:spPr bwMode="auto">
          <a:xfrm>
            <a:off x="2915816" y="5132770"/>
            <a:ext cx="4680520" cy="1032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SimSun" pitchFamily="2" charset="-122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l">
              <a:spcBef>
                <a:spcPts val="0"/>
              </a:spcBef>
            </a:pPr>
            <a:r>
              <a:rPr lang="zh-TW" altLang="en-US" sz="2800" b="1" kern="0" dirty="0" smtClean="0">
                <a:solidFill>
                  <a:srgbClr val="FFFFFF"/>
                </a:solidFill>
                <a:latin typeface="微軟正黑體" pitchFamily="34" charset="-120"/>
                <a:ea typeface="微軟正黑體" pitchFamily="34" charset="-120"/>
              </a:rPr>
              <a:t>報告人</a:t>
            </a:r>
            <a:r>
              <a:rPr lang="zh-TW" altLang="en-US" sz="2800" b="1" kern="0" dirty="0" smtClean="0">
                <a:solidFill>
                  <a:srgbClr val="FFFFFF"/>
                </a:solidFill>
                <a:latin typeface="微軟正黑體" pitchFamily="34" charset="-120"/>
                <a:ea typeface="微軟正黑體" pitchFamily="34" charset="-120"/>
              </a:rPr>
              <a:t>：甘其銓主任</a:t>
            </a:r>
            <a:endParaRPr lang="en-US" altLang="zh-TW" sz="2800" b="1" kern="0" dirty="0">
              <a:solidFill>
                <a:srgbClr val="FFFFFF"/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l">
              <a:spcBef>
                <a:spcPts val="0"/>
              </a:spcBef>
            </a:pPr>
            <a:r>
              <a:rPr lang="zh-TW" altLang="en-US" sz="2800" b="1" kern="0" dirty="0" smtClean="0">
                <a:solidFill>
                  <a:srgbClr val="FFFFFF"/>
                </a:solidFill>
                <a:latin typeface="微軟正黑體" pitchFamily="34" charset="-120"/>
                <a:ea typeface="微軟正黑體" pitchFamily="34" charset="-120"/>
              </a:rPr>
              <a:t>日    期：</a:t>
            </a:r>
            <a:r>
              <a:rPr lang="en-US" altLang="zh-TW" sz="2800" b="1" kern="0" dirty="0" smtClean="0">
                <a:solidFill>
                  <a:srgbClr val="FFFFFF"/>
                </a:solidFill>
                <a:latin typeface="微軟正黑體" pitchFamily="34" charset="-120"/>
                <a:ea typeface="微軟正黑體" pitchFamily="34" charset="-120"/>
              </a:rPr>
              <a:t>111</a:t>
            </a:r>
            <a:r>
              <a:rPr lang="zh-TW" altLang="en-US" sz="2800" b="1" kern="0" dirty="0" smtClean="0">
                <a:solidFill>
                  <a:srgbClr val="FFFFFF"/>
                </a:solidFill>
                <a:latin typeface="微軟正黑體" pitchFamily="34" charset="-120"/>
                <a:ea typeface="微軟正黑體" pitchFamily="34" charset="-120"/>
              </a:rPr>
              <a:t>年 </a:t>
            </a:r>
            <a:r>
              <a:rPr lang="en-US" altLang="zh-TW" sz="2800" b="1" kern="0" dirty="0" smtClean="0">
                <a:solidFill>
                  <a:srgbClr val="FFFFFF"/>
                </a:solidFill>
                <a:latin typeface="微軟正黑體" pitchFamily="34" charset="-120"/>
                <a:ea typeface="微軟正黑體" pitchFamily="34" charset="-120"/>
              </a:rPr>
              <a:t>4</a:t>
            </a:r>
            <a:r>
              <a:rPr lang="zh-TW" altLang="en-US" sz="2800" b="1" kern="0" dirty="0" smtClean="0">
                <a:solidFill>
                  <a:srgbClr val="FFFFFF"/>
                </a:solidFill>
                <a:latin typeface="微軟正黑體" pitchFamily="34" charset="-120"/>
                <a:ea typeface="微軟正黑體" pitchFamily="34" charset="-120"/>
              </a:rPr>
              <a:t>月</a:t>
            </a:r>
            <a:r>
              <a:rPr lang="en-US" altLang="zh-TW" sz="2800" b="1" kern="0" dirty="0">
                <a:solidFill>
                  <a:srgbClr val="FFFFFF"/>
                </a:solidFill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en-US" altLang="zh-TW" sz="2800" b="1" kern="0" dirty="0" smtClean="0">
                <a:solidFill>
                  <a:srgbClr val="FFFFFF"/>
                </a:solidFill>
                <a:latin typeface="微軟正黑體" pitchFamily="34" charset="-120"/>
                <a:ea typeface="微軟正黑體" pitchFamily="34" charset="-120"/>
              </a:rPr>
              <a:t>9</a:t>
            </a:r>
            <a:r>
              <a:rPr lang="zh-TW" altLang="en-US" sz="2800" b="1" kern="0" dirty="0" smtClean="0">
                <a:solidFill>
                  <a:srgbClr val="FFFFFF"/>
                </a:solidFill>
                <a:latin typeface="微軟正黑體" pitchFamily="34" charset="-120"/>
                <a:ea typeface="微軟正黑體" pitchFamily="34" charset="-120"/>
              </a:rPr>
              <a:t>日</a:t>
            </a:r>
            <a:endParaRPr lang="zh-TW" altLang="en-US" sz="2800" b="1" kern="0" dirty="0">
              <a:solidFill>
                <a:srgbClr val="FFFFFF"/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l">
              <a:spcBef>
                <a:spcPts val="0"/>
              </a:spcBef>
            </a:pPr>
            <a:endParaRPr lang="zh-TW" altLang="en-US" sz="2800" b="1" kern="0" dirty="0">
              <a:solidFill>
                <a:srgbClr val="FFFFFF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79" y="340041"/>
            <a:ext cx="2009055" cy="1203806"/>
          </a:xfrm>
          <a:prstGeom prst="rect">
            <a:avLst/>
          </a:prstGeom>
        </p:spPr>
      </p:pic>
      <p:cxnSp>
        <p:nvCxnSpPr>
          <p:cNvPr id="4" name="直線接點 3"/>
          <p:cNvCxnSpPr/>
          <p:nvPr/>
        </p:nvCxnSpPr>
        <p:spPr>
          <a:xfrm>
            <a:off x="2843808" y="332656"/>
            <a:ext cx="0" cy="125304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047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13DDF-1A7C-424C-B71F-8F7A65DBF098}" type="slidenum">
              <a:rPr lang="zh-TW" altLang="en-US" smtClean="0">
                <a:latin typeface="標楷體" pitchFamily="65" charset="-120"/>
                <a:ea typeface="標楷體" pitchFamily="65" charset="-120"/>
              </a:rPr>
              <a:pPr/>
              <a:t>10</a:t>
            </a:fld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90095" y="5033477"/>
            <a:ext cx="3188593" cy="1607263"/>
          </a:xfrm>
          <a:prstGeom prst="rect">
            <a:avLst/>
          </a:prstGeom>
          <a:gradFill rotWithShape="1">
            <a:gsLst>
              <a:gs pos="0">
                <a:srgbClr val="A5A5A5">
                  <a:satMod val="103000"/>
                  <a:lumMod val="102000"/>
                  <a:tint val="94000"/>
                </a:srgbClr>
              </a:gs>
              <a:gs pos="50000">
                <a:srgbClr val="A5A5A5">
                  <a:satMod val="110000"/>
                  <a:lumMod val="100000"/>
                  <a:shade val="100000"/>
                </a:srgbClr>
              </a:gs>
              <a:gs pos="100000">
                <a:srgbClr val="A5A5A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" name="圓角矩形 3"/>
          <p:cNvSpPr/>
          <p:nvPr/>
        </p:nvSpPr>
        <p:spPr>
          <a:xfrm>
            <a:off x="5503739" y="4668150"/>
            <a:ext cx="1953418" cy="312332"/>
          </a:xfrm>
          <a:prstGeom prst="roundRect">
            <a:avLst/>
          </a:prstGeom>
          <a:solidFill>
            <a:srgbClr val="A5A5A5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標楷體" pitchFamily="65" charset="-120"/>
                <a:ea typeface="標楷體" pitchFamily="65" charset="-120"/>
              </a:rPr>
              <a:t>教學輔導分組</a:t>
            </a:r>
          </a:p>
        </p:txBody>
      </p:sp>
      <p:sp>
        <p:nvSpPr>
          <p:cNvPr id="5" name="矩形 4"/>
          <p:cNvSpPr/>
          <p:nvPr/>
        </p:nvSpPr>
        <p:spPr>
          <a:xfrm>
            <a:off x="1311810" y="5023512"/>
            <a:ext cx="3218940" cy="1607263"/>
          </a:xfrm>
          <a:prstGeom prst="rect">
            <a:avLst/>
          </a:prstGeom>
          <a:gradFill rotWithShape="1">
            <a:gsLst>
              <a:gs pos="0">
                <a:srgbClr val="70AD47">
                  <a:satMod val="103000"/>
                  <a:lumMod val="102000"/>
                  <a:tint val="94000"/>
                </a:srgbClr>
              </a:gs>
              <a:gs pos="50000">
                <a:srgbClr val="70AD47">
                  <a:satMod val="110000"/>
                  <a:lumMod val="100000"/>
                  <a:shade val="100000"/>
                </a:srgbClr>
              </a:gs>
              <a:gs pos="100000">
                <a:srgbClr val="70AD47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2162097"/>
            <a:ext cx="962025" cy="719137"/>
          </a:xfrm>
          <a:prstGeom prst="rect">
            <a:avLst/>
          </a:prstGeom>
          <a:solidFill>
            <a:srgbClr val="FFFFFF">
              <a:alpha val="69804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標楷體" pitchFamily="65" charset="-120"/>
              <a:ea typeface="標楷體" pitchFamily="65" charset="-120"/>
            </a:endParaRPr>
          </a:p>
        </p:txBody>
      </p:sp>
      <p:grpSp>
        <p:nvGrpSpPr>
          <p:cNvPr id="7" name="群組 5"/>
          <p:cNvGrpSpPr>
            <a:grpSpLocks/>
          </p:cNvGrpSpPr>
          <p:nvPr/>
        </p:nvGrpSpPr>
        <p:grpSpPr bwMode="auto">
          <a:xfrm>
            <a:off x="2148557" y="2521666"/>
            <a:ext cx="6139656" cy="1927787"/>
            <a:chOff x="2004150" y="2132856"/>
            <a:chExt cx="4547610" cy="2214091"/>
          </a:xfrm>
        </p:grpSpPr>
        <p:sp>
          <p:nvSpPr>
            <p:cNvPr id="8" name="圓角矩形 7"/>
            <p:cNvSpPr/>
            <p:nvPr/>
          </p:nvSpPr>
          <p:spPr>
            <a:xfrm>
              <a:off x="6120222" y="2151870"/>
              <a:ext cx="431538" cy="2160240"/>
            </a:xfrm>
            <a:prstGeom prst="roundRect">
              <a:avLst/>
            </a:prstGeom>
            <a:gradFill rotWithShape="1">
              <a:gsLst>
                <a:gs pos="0">
                  <a:srgbClr val="5B9BD5">
                    <a:lumMod val="110000"/>
                    <a:satMod val="105000"/>
                    <a:tint val="67000"/>
                  </a:srgbClr>
                </a:gs>
                <a:gs pos="50000">
                  <a:srgbClr val="5B9BD5">
                    <a:lumMod val="105000"/>
                    <a:satMod val="103000"/>
                    <a:tint val="73000"/>
                  </a:srgbClr>
                </a:gs>
                <a:gs pos="100000">
                  <a:srgbClr val="5B9BD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vert="eaVert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標楷體" pitchFamily="65" charset="-120"/>
                  <a:ea typeface="標楷體" pitchFamily="65" charset="-120"/>
                </a:rPr>
                <a:t>系招生委員會</a:t>
              </a:r>
              <a:endParaRPr kumimoji="0" lang="zh-TW" altLang="en-US" sz="1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標楷體" pitchFamily="65" charset="-120"/>
                <a:ea typeface="標楷體" pitchFamily="65" charset="-120"/>
              </a:endParaRPr>
            </a:p>
          </p:txBody>
        </p:sp>
        <p:sp>
          <p:nvSpPr>
            <p:cNvPr id="9" name="圓角矩形 8"/>
            <p:cNvSpPr/>
            <p:nvPr/>
          </p:nvSpPr>
          <p:spPr>
            <a:xfrm>
              <a:off x="5342984" y="2132856"/>
              <a:ext cx="432714" cy="2160240"/>
            </a:xfrm>
            <a:prstGeom prst="roundRect">
              <a:avLst/>
            </a:prstGeom>
            <a:gradFill rotWithShape="1">
              <a:gsLst>
                <a:gs pos="0">
                  <a:srgbClr val="5B9BD5">
                    <a:lumMod val="110000"/>
                    <a:satMod val="105000"/>
                    <a:tint val="67000"/>
                  </a:srgbClr>
                </a:gs>
                <a:gs pos="50000">
                  <a:srgbClr val="5B9BD5">
                    <a:lumMod val="105000"/>
                    <a:satMod val="103000"/>
                    <a:tint val="73000"/>
                  </a:srgbClr>
                </a:gs>
                <a:gs pos="100000">
                  <a:srgbClr val="5B9BD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vert="eaVert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標楷體" pitchFamily="65" charset="-120"/>
                  <a:ea typeface="標楷體" pitchFamily="65" charset="-120"/>
                </a:rPr>
                <a:t>系教師</a:t>
              </a:r>
              <a:r>
                <a:rPr kumimoji="0" lang="zh-TW" altLang="en-US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標楷體" pitchFamily="65" charset="-120"/>
                  <a:ea typeface="標楷體" pitchFamily="65" charset="-120"/>
                </a:rPr>
                <a:t>評審委員會</a:t>
              </a:r>
            </a:p>
          </p:txBody>
        </p:sp>
        <p:sp>
          <p:nvSpPr>
            <p:cNvPr id="10" name="圓角矩形 9"/>
            <p:cNvSpPr/>
            <p:nvPr/>
          </p:nvSpPr>
          <p:spPr>
            <a:xfrm>
              <a:off x="4448159" y="2132856"/>
              <a:ext cx="432714" cy="2160240"/>
            </a:xfrm>
            <a:prstGeom prst="roundRect">
              <a:avLst/>
            </a:prstGeom>
            <a:gradFill rotWithShape="1">
              <a:gsLst>
                <a:gs pos="0">
                  <a:srgbClr val="5B9BD5">
                    <a:lumMod val="110000"/>
                    <a:satMod val="105000"/>
                    <a:tint val="67000"/>
                  </a:srgbClr>
                </a:gs>
                <a:gs pos="50000">
                  <a:srgbClr val="5B9BD5">
                    <a:lumMod val="105000"/>
                    <a:satMod val="103000"/>
                    <a:tint val="73000"/>
                  </a:srgbClr>
                </a:gs>
                <a:gs pos="100000">
                  <a:srgbClr val="5B9BD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vert="eaVert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標楷體" pitchFamily="65" charset="-120"/>
                  <a:ea typeface="標楷體" pitchFamily="65" charset="-120"/>
                </a:rPr>
                <a:t>系課程</a:t>
              </a:r>
              <a:r>
                <a:rPr kumimoji="0" lang="zh-TW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標楷體" pitchFamily="65" charset="-120"/>
                  <a:ea typeface="標楷體" pitchFamily="65" charset="-120"/>
                </a:rPr>
                <a:t>委員會</a:t>
              </a:r>
            </a:p>
          </p:txBody>
        </p:sp>
        <p:sp>
          <p:nvSpPr>
            <p:cNvPr id="11" name="圓角矩形 10"/>
            <p:cNvSpPr/>
            <p:nvPr/>
          </p:nvSpPr>
          <p:spPr>
            <a:xfrm>
              <a:off x="3592709" y="2162001"/>
              <a:ext cx="432714" cy="2160240"/>
            </a:xfrm>
            <a:prstGeom prst="roundRect">
              <a:avLst/>
            </a:prstGeom>
            <a:gradFill rotWithShape="1">
              <a:gsLst>
                <a:gs pos="0">
                  <a:srgbClr val="5B9BD5">
                    <a:lumMod val="110000"/>
                    <a:satMod val="105000"/>
                    <a:tint val="67000"/>
                  </a:srgbClr>
                </a:gs>
                <a:gs pos="50000">
                  <a:srgbClr val="5B9BD5">
                    <a:lumMod val="105000"/>
                    <a:satMod val="103000"/>
                    <a:tint val="73000"/>
                  </a:srgbClr>
                </a:gs>
                <a:gs pos="100000">
                  <a:srgbClr val="5B9BD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vert="eaVert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標楷體" pitchFamily="65" charset="-120"/>
                  <a:ea typeface="標楷體" pitchFamily="65" charset="-120"/>
                </a:rPr>
                <a:t>系務</a:t>
              </a:r>
              <a:r>
                <a:rPr kumimoji="0" lang="zh-TW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標楷體" pitchFamily="65" charset="-120"/>
                  <a:ea typeface="標楷體" pitchFamily="65" charset="-120"/>
                </a:rPr>
                <a:t>發展委員會</a:t>
              </a:r>
            </a:p>
          </p:txBody>
        </p:sp>
        <p:sp>
          <p:nvSpPr>
            <p:cNvPr id="12" name="圓角矩形 11"/>
            <p:cNvSpPr/>
            <p:nvPr/>
          </p:nvSpPr>
          <p:spPr>
            <a:xfrm>
              <a:off x="2799744" y="2132856"/>
              <a:ext cx="432714" cy="2214091"/>
            </a:xfrm>
            <a:prstGeom prst="roundRect">
              <a:avLst/>
            </a:prstGeom>
            <a:gradFill rotWithShape="1">
              <a:gsLst>
                <a:gs pos="0">
                  <a:srgbClr val="5B9BD5">
                    <a:lumMod val="110000"/>
                    <a:satMod val="105000"/>
                    <a:tint val="67000"/>
                  </a:srgbClr>
                </a:gs>
                <a:gs pos="50000">
                  <a:srgbClr val="5B9BD5">
                    <a:lumMod val="105000"/>
                    <a:satMod val="103000"/>
                    <a:tint val="73000"/>
                  </a:srgbClr>
                </a:gs>
                <a:gs pos="100000">
                  <a:srgbClr val="5B9BD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vert="eaVert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標楷體" pitchFamily="65" charset="-120"/>
                  <a:ea typeface="標楷體" pitchFamily="65" charset="-120"/>
                </a:rPr>
                <a:t>自我評鑑委員會</a:t>
              </a:r>
            </a:p>
          </p:txBody>
        </p:sp>
        <p:sp>
          <p:nvSpPr>
            <p:cNvPr id="13" name="圓角矩形 12"/>
            <p:cNvSpPr/>
            <p:nvPr/>
          </p:nvSpPr>
          <p:spPr>
            <a:xfrm>
              <a:off x="2004150" y="2179412"/>
              <a:ext cx="431538" cy="2160240"/>
            </a:xfrm>
            <a:prstGeom prst="roundRect">
              <a:avLst/>
            </a:prstGeom>
            <a:gradFill rotWithShape="1">
              <a:gsLst>
                <a:gs pos="0">
                  <a:srgbClr val="5B9BD5">
                    <a:lumMod val="110000"/>
                    <a:satMod val="105000"/>
                    <a:tint val="67000"/>
                  </a:srgbClr>
                </a:gs>
                <a:gs pos="50000">
                  <a:srgbClr val="5B9BD5">
                    <a:lumMod val="105000"/>
                    <a:satMod val="103000"/>
                    <a:tint val="73000"/>
                  </a:srgbClr>
                </a:gs>
                <a:gs pos="100000">
                  <a:srgbClr val="5B9BD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vert="eaVert" anchor="ctr"/>
            <a:lstStyle/>
            <a:p>
              <a:pPr>
                <a:defRPr/>
              </a:pPr>
              <a:r>
                <a:rPr lang="zh-TW" altLang="en-US" sz="1900" kern="0" dirty="0">
                  <a:solidFill>
                    <a:prstClr val="black"/>
                  </a:solidFill>
                  <a:latin typeface="標楷體" pitchFamily="65" charset="-120"/>
                  <a:ea typeface="標楷體" pitchFamily="65" charset="-120"/>
                </a:rPr>
                <a:t>學生實習委員會</a:t>
              </a:r>
            </a:p>
          </p:txBody>
        </p:sp>
      </p:grpSp>
      <p:grpSp>
        <p:nvGrpSpPr>
          <p:cNvPr id="14" name="群組 7"/>
          <p:cNvGrpSpPr>
            <a:grpSpLocks/>
          </p:cNvGrpSpPr>
          <p:nvPr/>
        </p:nvGrpSpPr>
        <p:grpSpPr bwMode="auto">
          <a:xfrm>
            <a:off x="5229226" y="5062984"/>
            <a:ext cx="2011239" cy="1366405"/>
            <a:chOff x="5724525" y="4322352"/>
            <a:chExt cx="1367893" cy="1569098"/>
          </a:xfrm>
        </p:grpSpPr>
        <p:sp>
          <p:nvSpPr>
            <p:cNvPr id="15" name="圓角矩形 14"/>
            <p:cNvSpPr/>
            <p:nvPr/>
          </p:nvSpPr>
          <p:spPr>
            <a:xfrm>
              <a:off x="6660767" y="4323491"/>
              <a:ext cx="431651" cy="1567959"/>
            </a:xfrm>
            <a:prstGeom prst="roundRect">
              <a:avLst/>
            </a:prstGeom>
            <a:gradFill rotWithShape="1">
              <a:gsLst>
                <a:gs pos="0">
                  <a:srgbClr val="A5A5A5">
                    <a:lumMod val="110000"/>
                    <a:satMod val="105000"/>
                    <a:tint val="67000"/>
                  </a:srgbClr>
                </a:gs>
                <a:gs pos="50000">
                  <a:srgbClr val="A5A5A5">
                    <a:lumMod val="105000"/>
                    <a:satMod val="103000"/>
                    <a:tint val="73000"/>
                  </a:srgbClr>
                </a:gs>
                <a:gs pos="100000">
                  <a:srgbClr val="A5A5A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vert="eaVert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標楷體" pitchFamily="65" charset="-120"/>
                  <a:ea typeface="標楷體" pitchFamily="65" charset="-120"/>
                </a:rPr>
                <a:t>溫泉產業與文化觀光</a:t>
              </a:r>
              <a:endParaRPr kumimoji="0" lang="zh-TW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標楷體" pitchFamily="65" charset="-120"/>
                <a:ea typeface="標楷體" pitchFamily="65" charset="-120"/>
              </a:endParaRPr>
            </a:p>
          </p:txBody>
        </p:sp>
        <p:sp>
          <p:nvSpPr>
            <p:cNvPr id="16" name="圓角矩形 15"/>
            <p:cNvSpPr/>
            <p:nvPr/>
          </p:nvSpPr>
          <p:spPr>
            <a:xfrm>
              <a:off x="6200224" y="4324128"/>
              <a:ext cx="433239" cy="1527974"/>
            </a:xfrm>
            <a:prstGeom prst="roundRect">
              <a:avLst/>
            </a:prstGeom>
            <a:gradFill rotWithShape="1">
              <a:gsLst>
                <a:gs pos="0">
                  <a:srgbClr val="A5A5A5">
                    <a:lumMod val="110000"/>
                    <a:satMod val="105000"/>
                    <a:tint val="67000"/>
                  </a:srgbClr>
                </a:gs>
                <a:gs pos="50000">
                  <a:srgbClr val="A5A5A5">
                    <a:lumMod val="105000"/>
                    <a:satMod val="103000"/>
                    <a:tint val="73000"/>
                  </a:srgbClr>
                </a:gs>
                <a:gs pos="100000">
                  <a:srgbClr val="A5A5A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vert="eaVert" anchor="ctr"/>
            <a:lstStyle/>
            <a:p>
              <a:pPr lvl="0">
                <a:defRPr/>
              </a:pPr>
              <a:r>
                <a:rPr lang="zh-TW" altLang="en-US" sz="1400" kern="0" dirty="0" smtClean="0">
                  <a:solidFill>
                    <a:prstClr val="black"/>
                  </a:solidFill>
                  <a:latin typeface="標楷體" pitchFamily="65" charset="-120"/>
                  <a:ea typeface="標楷體" pitchFamily="65" charset="-120"/>
                </a:rPr>
                <a:t>觀光行銷</a:t>
              </a:r>
              <a:r>
                <a:rPr lang="zh-TW" altLang="en-US" sz="1400" kern="0" dirty="0">
                  <a:solidFill>
                    <a:prstClr val="black"/>
                  </a:solidFill>
                  <a:latin typeface="標楷體" pitchFamily="65" charset="-120"/>
                  <a:ea typeface="標楷體" pitchFamily="65" charset="-120"/>
                </a:rPr>
                <a:t>與旅館</a:t>
              </a:r>
              <a:r>
                <a:rPr lang="zh-TW" altLang="en-US" sz="1400" kern="0" dirty="0" smtClean="0">
                  <a:solidFill>
                    <a:prstClr val="black"/>
                  </a:solidFill>
                  <a:latin typeface="標楷體" pitchFamily="65" charset="-120"/>
                  <a:ea typeface="標楷體" pitchFamily="65" charset="-120"/>
                </a:rPr>
                <a:t>管理</a:t>
              </a:r>
              <a:endParaRPr kumimoji="0" lang="zh-TW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標楷體" pitchFamily="65" charset="-120"/>
                <a:ea typeface="標楷體" pitchFamily="65" charset="-120"/>
              </a:endParaRPr>
            </a:p>
          </p:txBody>
        </p:sp>
        <p:sp>
          <p:nvSpPr>
            <p:cNvPr id="17" name="圓角矩形 16"/>
            <p:cNvSpPr/>
            <p:nvPr/>
          </p:nvSpPr>
          <p:spPr>
            <a:xfrm>
              <a:off x="5724525" y="4322352"/>
              <a:ext cx="431651" cy="1567959"/>
            </a:xfrm>
            <a:prstGeom prst="roundRect">
              <a:avLst/>
            </a:prstGeom>
            <a:gradFill rotWithShape="1">
              <a:gsLst>
                <a:gs pos="0">
                  <a:srgbClr val="A5A5A5">
                    <a:lumMod val="110000"/>
                    <a:satMod val="105000"/>
                    <a:tint val="67000"/>
                  </a:srgbClr>
                </a:gs>
                <a:gs pos="50000">
                  <a:srgbClr val="A5A5A5">
                    <a:lumMod val="105000"/>
                    <a:satMod val="103000"/>
                    <a:tint val="73000"/>
                  </a:srgbClr>
                </a:gs>
                <a:gs pos="100000">
                  <a:srgbClr val="A5A5A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vert="eaVert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標楷體" pitchFamily="65" charset="-120"/>
                  <a:ea typeface="標楷體" pitchFamily="65" charset="-120"/>
                </a:rPr>
                <a:t>旅運</a:t>
              </a:r>
              <a:r>
                <a:rPr kumimoji="0" lang="zh-TW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標楷體" pitchFamily="65" charset="-120"/>
                  <a:ea typeface="標楷體" pitchFamily="65" charset="-120"/>
                </a:rPr>
                <a:t>經營與導覽解說</a:t>
              </a:r>
              <a:endParaRPr kumimoji="0" lang="zh-TW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標楷體" pitchFamily="65" charset="-120"/>
                <a:ea typeface="標楷體" pitchFamily="65" charset="-120"/>
              </a:endParaRPr>
            </a:p>
          </p:txBody>
        </p:sp>
      </p:grpSp>
      <p:sp>
        <p:nvSpPr>
          <p:cNvPr id="18" name="圓角矩形 17"/>
          <p:cNvSpPr/>
          <p:nvPr/>
        </p:nvSpPr>
        <p:spPr>
          <a:xfrm>
            <a:off x="3823396" y="5081099"/>
            <a:ext cx="431800" cy="1365414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vert="eaVert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標楷體" pitchFamily="65" charset="-120"/>
                <a:ea typeface="標楷體" pitchFamily="65" charset="-120"/>
              </a:rPr>
              <a:t>導師團隊</a:t>
            </a:r>
          </a:p>
        </p:txBody>
      </p:sp>
      <p:sp>
        <p:nvSpPr>
          <p:cNvPr id="19" name="圓角矩形 18"/>
          <p:cNvSpPr/>
          <p:nvPr/>
        </p:nvSpPr>
        <p:spPr>
          <a:xfrm>
            <a:off x="2990851" y="5064530"/>
            <a:ext cx="523926" cy="1381983"/>
          </a:xfrm>
          <a:prstGeom prst="roundRect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vert="eaVert" anchor="ctr"/>
          <a:lstStyle/>
          <a:p>
            <a:pPr lvl="0">
              <a:defRPr/>
            </a:pPr>
            <a:endParaRPr kumimoji="0" lang="en-US" altLang="zh-TW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標楷體" pitchFamily="65" charset="-120"/>
              <a:ea typeface="標楷體" pitchFamily="65" charset="-120"/>
            </a:endParaRPr>
          </a:p>
          <a:p>
            <a:pPr lvl="0">
              <a:defRPr/>
            </a:pPr>
            <a:r>
              <a:rPr kumimoji="0" lang="zh-TW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標楷體" pitchFamily="65" charset="-120"/>
                <a:ea typeface="標楷體" pitchFamily="65" charset="-120"/>
              </a:rPr>
              <a:t>系</a:t>
            </a:r>
            <a:r>
              <a:rPr lang="zh-TW" altLang="en-US" sz="1600" kern="0" dirty="0">
                <a:solidFill>
                  <a:prstClr val="black"/>
                </a:solidFill>
                <a:latin typeface="標楷體" pitchFamily="65" charset="-120"/>
                <a:ea typeface="標楷體" pitchFamily="65" charset="-120"/>
              </a:rPr>
              <a:t>學會指導教師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0" name="圓角矩形 19"/>
          <p:cNvSpPr/>
          <p:nvPr/>
        </p:nvSpPr>
        <p:spPr>
          <a:xfrm>
            <a:off x="2223963" y="5081099"/>
            <a:ext cx="431800" cy="1365414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vert="eaVert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標楷體" pitchFamily="65" charset="-120"/>
                <a:ea typeface="標楷體" pitchFamily="65" charset="-120"/>
              </a:rPr>
              <a:t>兩性平等</a:t>
            </a:r>
            <a:r>
              <a:rPr kumimoji="0" lang="zh-TW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標楷體" pitchFamily="65" charset="-120"/>
                <a:ea typeface="標楷體" pitchFamily="65" charset="-120"/>
              </a:rPr>
              <a:t>委員</a:t>
            </a:r>
            <a:endParaRPr kumimoji="0" lang="zh-TW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1" name="圓角矩形 20"/>
          <p:cNvSpPr/>
          <p:nvPr/>
        </p:nvSpPr>
        <p:spPr>
          <a:xfrm>
            <a:off x="1444376" y="5081099"/>
            <a:ext cx="431800" cy="1365414"/>
          </a:xfrm>
          <a:prstGeom prst="roundRect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vert="eaVert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標楷體" pitchFamily="65" charset="-120"/>
                <a:ea typeface="標楷體" pitchFamily="65" charset="-120"/>
              </a:rPr>
              <a:t>圖資委員</a:t>
            </a:r>
          </a:p>
        </p:txBody>
      </p:sp>
      <p:sp>
        <p:nvSpPr>
          <p:cNvPr id="22" name="圓角矩形 21"/>
          <p:cNvSpPr/>
          <p:nvPr/>
        </p:nvSpPr>
        <p:spPr>
          <a:xfrm>
            <a:off x="2094448" y="4683045"/>
            <a:ext cx="1944687" cy="312332"/>
          </a:xfrm>
          <a:prstGeom prst="roundRect">
            <a:avLst/>
          </a:prstGeom>
          <a:solidFill>
            <a:srgbClr val="70AD47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標楷體" pitchFamily="65" charset="-120"/>
                <a:ea typeface="標楷體" pitchFamily="65" charset="-120"/>
              </a:rPr>
              <a:t>行政服務分工</a:t>
            </a:r>
          </a:p>
        </p:txBody>
      </p:sp>
      <p:sp>
        <p:nvSpPr>
          <p:cNvPr id="23" name="圓角矩形 22"/>
          <p:cNvSpPr/>
          <p:nvPr/>
        </p:nvSpPr>
        <p:spPr>
          <a:xfrm>
            <a:off x="3481339" y="1495709"/>
            <a:ext cx="2006202" cy="357486"/>
          </a:xfrm>
          <a:prstGeom prst="roundRect">
            <a:avLst>
              <a:gd name="adj" fmla="val 42730"/>
            </a:avLst>
          </a:prstGeom>
          <a:gradFill rotWithShape="1">
            <a:gsLst>
              <a:gs pos="0">
                <a:srgbClr val="ED7D31">
                  <a:satMod val="103000"/>
                  <a:lumMod val="102000"/>
                  <a:tint val="94000"/>
                </a:srgbClr>
              </a:gs>
              <a:gs pos="50000">
                <a:srgbClr val="ED7D31">
                  <a:satMod val="110000"/>
                  <a:lumMod val="100000"/>
                  <a:shade val="100000"/>
                </a:srgbClr>
              </a:gs>
              <a:gs pos="100000">
                <a:srgbClr val="ED7D31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標楷體" pitchFamily="65" charset="-120"/>
                <a:ea typeface="標楷體" pitchFamily="65" charset="-120"/>
              </a:rPr>
              <a:t>系務</a:t>
            </a:r>
            <a:r>
              <a:rPr kumimoji="0" lang="zh-TW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標楷體" pitchFamily="65" charset="-120"/>
                <a:ea typeface="標楷體" pitchFamily="65" charset="-120"/>
              </a:rPr>
              <a:t>會議</a:t>
            </a:r>
          </a:p>
        </p:txBody>
      </p:sp>
      <p:cxnSp>
        <p:nvCxnSpPr>
          <p:cNvPr id="24" name="肘形接點 23"/>
          <p:cNvCxnSpPr>
            <a:stCxn id="23" idx="3"/>
            <a:endCxn id="3" idx="3"/>
          </p:cNvCxnSpPr>
          <p:nvPr/>
        </p:nvCxnSpPr>
        <p:spPr>
          <a:xfrm>
            <a:off x="5487541" y="1674452"/>
            <a:ext cx="2791147" cy="4162657"/>
          </a:xfrm>
          <a:prstGeom prst="bentConnector3">
            <a:avLst>
              <a:gd name="adj1" fmla="val 108190"/>
            </a:avLst>
          </a:prstGeom>
          <a:noFill/>
          <a:ln w="6350" cap="flat" cmpd="sng" algn="ctr">
            <a:solidFill>
              <a:srgbClr val="A5A5A5"/>
            </a:solidFill>
            <a:prstDash val="solid"/>
            <a:miter lim="800000"/>
            <a:tailEnd type="arrow"/>
          </a:ln>
          <a:effectLst/>
        </p:spPr>
      </p:cxnSp>
      <p:sp>
        <p:nvSpPr>
          <p:cNvPr id="25" name="圓角矩形 24"/>
          <p:cNvSpPr/>
          <p:nvPr/>
        </p:nvSpPr>
        <p:spPr bwMode="auto">
          <a:xfrm>
            <a:off x="1013437" y="2538222"/>
            <a:ext cx="582613" cy="1880899"/>
          </a:xfrm>
          <a:prstGeom prst="roundRect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vert="eaVert" anchor="ctr"/>
          <a:lstStyle/>
          <a:p>
            <a:pPr>
              <a:defRPr/>
            </a:pPr>
            <a:r>
              <a:rPr lang="zh-TW" altLang="en-US" sz="1900" kern="0" dirty="0">
                <a:solidFill>
                  <a:prstClr val="black"/>
                </a:solidFill>
                <a:latin typeface="標楷體" pitchFamily="65" charset="-120"/>
                <a:ea typeface="標楷體" pitchFamily="65" charset="-120"/>
              </a:rPr>
              <a:t>圖書與儀器委員會</a:t>
            </a:r>
          </a:p>
        </p:txBody>
      </p:sp>
      <p:sp>
        <p:nvSpPr>
          <p:cNvPr id="26" name="圓角矩形 25"/>
          <p:cNvSpPr/>
          <p:nvPr/>
        </p:nvSpPr>
        <p:spPr bwMode="auto">
          <a:xfrm>
            <a:off x="7781007" y="5081099"/>
            <a:ext cx="431800" cy="1365414"/>
          </a:xfrm>
          <a:prstGeom prst="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8900000" scaled="1"/>
            <a:tileRect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vert="eaVert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標楷體" pitchFamily="65" charset="-120"/>
                <a:ea typeface="標楷體" pitchFamily="65" charset="-120"/>
              </a:rPr>
              <a:t>溫泉產業經營管理</a:t>
            </a:r>
            <a:endParaRPr kumimoji="0" lang="zh-TW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7" name="圓角矩形 26"/>
          <p:cNvSpPr/>
          <p:nvPr/>
        </p:nvSpPr>
        <p:spPr bwMode="auto">
          <a:xfrm>
            <a:off x="7273800" y="5062985"/>
            <a:ext cx="431800" cy="1365414"/>
          </a:xfrm>
          <a:prstGeom prst="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8900000" scaled="1"/>
            <a:tileRect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vert="eaVert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標楷體" pitchFamily="65" charset="-120"/>
                <a:ea typeface="標楷體" pitchFamily="65" charset="-120"/>
              </a:rPr>
              <a:t>溫泉產業研發技術</a:t>
            </a:r>
            <a:endParaRPr kumimoji="0" lang="zh-TW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標楷體" pitchFamily="65" charset="-120"/>
              <a:ea typeface="標楷體" pitchFamily="65" charset="-120"/>
            </a:endParaRPr>
          </a:p>
        </p:txBody>
      </p:sp>
      <p:cxnSp>
        <p:nvCxnSpPr>
          <p:cNvPr id="28" name="直線單箭頭接點 27"/>
          <p:cNvCxnSpPr>
            <a:endCxn id="25" idx="0"/>
          </p:cNvCxnSpPr>
          <p:nvPr/>
        </p:nvCxnSpPr>
        <p:spPr>
          <a:xfrm>
            <a:off x="1299847" y="2144467"/>
            <a:ext cx="4897" cy="393755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9" name="直線接點 28"/>
          <p:cNvCxnSpPr/>
          <p:nvPr/>
        </p:nvCxnSpPr>
        <p:spPr>
          <a:xfrm>
            <a:off x="1316707" y="2162097"/>
            <a:ext cx="6813015" cy="0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30" name="直線單箭頭接點 29"/>
          <p:cNvCxnSpPr/>
          <p:nvPr/>
        </p:nvCxnSpPr>
        <p:spPr>
          <a:xfrm>
            <a:off x="2493837" y="2162097"/>
            <a:ext cx="0" cy="359568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31" name="直線單箭頭接點 30"/>
          <p:cNvCxnSpPr/>
          <p:nvPr/>
        </p:nvCxnSpPr>
        <p:spPr>
          <a:xfrm>
            <a:off x="3514776" y="2162097"/>
            <a:ext cx="0" cy="359568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32" name="直線單箭頭接點 31"/>
          <p:cNvCxnSpPr/>
          <p:nvPr/>
        </p:nvCxnSpPr>
        <p:spPr>
          <a:xfrm>
            <a:off x="4568849" y="2162097"/>
            <a:ext cx="1" cy="359568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33" name="直線單箭頭接點 32"/>
          <p:cNvCxnSpPr/>
          <p:nvPr/>
        </p:nvCxnSpPr>
        <p:spPr>
          <a:xfrm>
            <a:off x="5827589" y="2162097"/>
            <a:ext cx="0" cy="359568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34" name="直線單箭頭接點 33"/>
          <p:cNvCxnSpPr/>
          <p:nvPr/>
        </p:nvCxnSpPr>
        <p:spPr>
          <a:xfrm>
            <a:off x="6954713" y="2162097"/>
            <a:ext cx="0" cy="359568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35" name="直線單箭頭接點 34"/>
          <p:cNvCxnSpPr/>
          <p:nvPr/>
        </p:nvCxnSpPr>
        <p:spPr>
          <a:xfrm>
            <a:off x="8129722" y="2162097"/>
            <a:ext cx="0" cy="359568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36" name="直線接點 35"/>
          <p:cNvCxnSpPr/>
          <p:nvPr/>
        </p:nvCxnSpPr>
        <p:spPr>
          <a:xfrm>
            <a:off x="4568850" y="1853195"/>
            <a:ext cx="0" cy="308902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37" name="直線接點 36"/>
          <p:cNvCxnSpPr/>
          <p:nvPr/>
        </p:nvCxnSpPr>
        <p:spPr>
          <a:xfrm flipV="1">
            <a:off x="4654358" y="4419121"/>
            <a:ext cx="3342549" cy="11989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38" name="直線接點 37"/>
          <p:cNvCxnSpPr/>
          <p:nvPr/>
        </p:nvCxnSpPr>
        <p:spPr>
          <a:xfrm flipH="1">
            <a:off x="481012" y="1674452"/>
            <a:ext cx="3000327" cy="0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39" name="直線接點 38"/>
          <p:cNvCxnSpPr/>
          <p:nvPr/>
        </p:nvCxnSpPr>
        <p:spPr>
          <a:xfrm>
            <a:off x="481012" y="1674452"/>
            <a:ext cx="0" cy="4278673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40" name="直線單箭頭接點 39"/>
          <p:cNvCxnSpPr/>
          <p:nvPr/>
        </p:nvCxnSpPr>
        <p:spPr>
          <a:xfrm>
            <a:off x="481012" y="5953125"/>
            <a:ext cx="830798" cy="0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arrow"/>
          </a:ln>
          <a:effectLst/>
        </p:spPr>
      </p:cxnSp>
      <p:sp>
        <p:nvSpPr>
          <p:cNvPr id="41" name="向下箭號 40"/>
          <p:cNvSpPr/>
          <p:nvPr/>
        </p:nvSpPr>
        <p:spPr>
          <a:xfrm>
            <a:off x="6247155" y="4436751"/>
            <a:ext cx="446761" cy="231399"/>
          </a:xfrm>
          <a:prstGeom prst="down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標楷體" pitchFamily="65" charset="-120"/>
              <a:ea typeface="標楷體" pitchFamily="65" charset="-120"/>
            </a:endParaRPr>
          </a:p>
        </p:txBody>
      </p:sp>
      <p:cxnSp>
        <p:nvCxnSpPr>
          <p:cNvPr id="42" name="直線接點 41"/>
          <p:cNvCxnSpPr/>
          <p:nvPr/>
        </p:nvCxnSpPr>
        <p:spPr>
          <a:xfrm flipV="1">
            <a:off x="1096621" y="4427941"/>
            <a:ext cx="3387819" cy="15161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43" name="向下箭號 42"/>
          <p:cNvSpPr/>
          <p:nvPr/>
        </p:nvSpPr>
        <p:spPr>
          <a:xfrm>
            <a:off x="2644527" y="4455302"/>
            <a:ext cx="446761" cy="231399"/>
          </a:xfrm>
          <a:prstGeom prst="down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0" y="971659"/>
            <a:ext cx="44165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TW" sz="2000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經營機制與運作</a:t>
            </a:r>
            <a:r>
              <a:rPr lang="en-US" altLang="zh-TW" sz="2000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:</a:t>
            </a:r>
            <a:r>
              <a:rPr lang="zh-TW" altLang="en-US" sz="20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系</a:t>
            </a:r>
            <a:r>
              <a:rPr lang="zh-TW" altLang="en-US" sz="2000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務相關委員會運作</a:t>
            </a:r>
          </a:p>
        </p:txBody>
      </p:sp>
    </p:spTree>
    <p:extLst>
      <p:ext uri="{BB962C8B-B14F-4D97-AF65-F5344CB8AC3E}">
        <p14:creationId xmlns:p14="http://schemas.microsoft.com/office/powerpoint/2010/main" val="271006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13DDF-1A7C-424C-B71F-8F7A65DBF098}" type="slidenum">
              <a:rPr lang="zh-TW" altLang="en-US" smtClean="0"/>
              <a:pPr/>
              <a:t>11</a:t>
            </a:fld>
            <a:endParaRPr lang="zh-TW" alt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24470" y="2708920"/>
            <a:ext cx="7308850" cy="1752600"/>
          </a:xfrm>
          <a:prstGeom prst="rect">
            <a:avLst/>
          </a:prstGeom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標楷體" pitchFamily="65" charset="-12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標楷體" pitchFamily="65" charset="-12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標楷體" pitchFamily="65" charset="-12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標楷體" pitchFamily="65" charset="-12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標楷體" pitchFamily="65" charset="-12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zh-TW" altLang="en-US" sz="5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華康中黑體" pitchFamily="49" charset="-120"/>
              </a:rPr>
              <a:t>簡報結束，敬請指導</a:t>
            </a:r>
            <a:r>
              <a:rPr lang="en-US" altLang="zh-TW" sz="5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華康中黑體" pitchFamily="49" charset="-120"/>
              </a:rPr>
              <a:t>!!</a:t>
            </a:r>
          </a:p>
        </p:txBody>
      </p:sp>
    </p:spTree>
    <p:extLst>
      <p:ext uri="{BB962C8B-B14F-4D97-AF65-F5344CB8AC3E}">
        <p14:creationId xmlns:p14="http://schemas.microsoft.com/office/powerpoint/2010/main" val="2537695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dirty="0"/>
              <a:t>壹、學校</a:t>
            </a:r>
            <a:r>
              <a:rPr lang="zh-TW" altLang="en-US" sz="3600" dirty="0" smtClean="0"/>
              <a:t>概況</a:t>
            </a:r>
            <a:r>
              <a:rPr lang="en-US" altLang="zh-TW" sz="3600" dirty="0" smtClean="0"/>
              <a:t>(</a:t>
            </a:r>
            <a:r>
              <a:rPr lang="zh-TW" altLang="en-US" sz="3600" dirty="0" smtClean="0"/>
              <a:t>發展歷程</a:t>
            </a:r>
            <a:r>
              <a:rPr lang="en-US" altLang="zh-TW" sz="3600" dirty="0" smtClean="0"/>
              <a:t>)</a:t>
            </a:r>
            <a:endParaRPr lang="zh-TW" altLang="en-US" sz="36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13DDF-1A7C-424C-B71F-8F7A65DBF098}" type="slidenum">
              <a:rPr lang="zh-TW" altLang="en-US" smtClean="0">
                <a:solidFill>
                  <a:srgbClr val="FFFFFF">
                    <a:lumMod val="50000"/>
                  </a:srgbClr>
                </a:solidFill>
              </a:rPr>
              <a:pPr/>
              <a:t>2</a:t>
            </a:fld>
            <a:endParaRPr lang="zh-TW" alt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061717"/>
            <a:ext cx="7488832" cy="5569096"/>
          </a:xfrm>
          <a:prstGeom prst="rect">
            <a:avLst/>
          </a:prstGeom>
        </p:spPr>
      </p:pic>
      <p:sp>
        <p:nvSpPr>
          <p:cNvPr id="6" name="內容版面配置區 2"/>
          <p:cNvSpPr txBox="1">
            <a:spLocks/>
          </p:cNvSpPr>
          <p:nvPr/>
        </p:nvSpPr>
        <p:spPr>
          <a:xfrm>
            <a:off x="-108520" y="967046"/>
            <a:ext cx="8825695" cy="511256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b="0">
                <a:solidFill>
                  <a:srgbClr val="00ABB4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0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rgbClr val="E46C0A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endParaRPr lang="zh-TW" altLang="en-US" kern="0" dirty="0"/>
          </a:p>
        </p:txBody>
      </p:sp>
    </p:spTree>
    <p:extLst>
      <p:ext uri="{BB962C8B-B14F-4D97-AF65-F5344CB8AC3E}">
        <p14:creationId xmlns:p14="http://schemas.microsoft.com/office/powerpoint/2010/main" val="37995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dirty="0"/>
              <a:t>壹、學校</a:t>
            </a:r>
            <a:r>
              <a:rPr lang="zh-TW" altLang="en-US" sz="3600" dirty="0" smtClean="0"/>
              <a:t>概況</a:t>
            </a:r>
            <a:r>
              <a:rPr lang="en-US" altLang="zh-TW" sz="3600" dirty="0" smtClean="0"/>
              <a:t>(</a:t>
            </a:r>
            <a:r>
              <a:rPr lang="zh-TW" altLang="en-US" sz="3600" dirty="0" smtClean="0"/>
              <a:t>辦學宗旨</a:t>
            </a:r>
            <a:r>
              <a:rPr lang="en-US" altLang="zh-TW" sz="3600" dirty="0" smtClean="0"/>
              <a:t>)</a:t>
            </a:r>
            <a:endParaRPr lang="zh-TW" altLang="en-US" sz="36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13DDF-1A7C-424C-B71F-8F7A65DBF098}" type="slidenum">
              <a:rPr lang="zh-TW" altLang="en-US" smtClean="0">
                <a:solidFill>
                  <a:srgbClr val="FFFFFF">
                    <a:lumMod val="50000"/>
                  </a:srgbClr>
                </a:solidFill>
              </a:rPr>
              <a:pPr/>
              <a:t>3</a:t>
            </a:fld>
            <a:endParaRPr lang="zh-TW" alt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內容版面配置區 2"/>
          <p:cNvSpPr txBox="1">
            <a:spLocks/>
          </p:cNvSpPr>
          <p:nvPr/>
        </p:nvSpPr>
        <p:spPr>
          <a:xfrm>
            <a:off x="-108520" y="967046"/>
            <a:ext cx="8825695" cy="511256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b="0">
                <a:solidFill>
                  <a:srgbClr val="00ABB4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0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rgbClr val="E46C0A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endParaRPr lang="zh-TW" altLang="en-US" kern="0" dirty="0"/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56" y="1284967"/>
            <a:ext cx="8735401" cy="4794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72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dirty="0"/>
              <a:t>壹、學校</a:t>
            </a:r>
            <a:r>
              <a:rPr lang="zh-TW" altLang="en-US" sz="3600" dirty="0" smtClean="0"/>
              <a:t>概況</a:t>
            </a:r>
            <a:r>
              <a:rPr lang="en-US" altLang="zh-TW" sz="3600" dirty="0" smtClean="0"/>
              <a:t>(</a:t>
            </a:r>
            <a:r>
              <a:rPr lang="zh-TW" altLang="en-US" sz="3600" dirty="0" smtClean="0"/>
              <a:t>辦學理念</a:t>
            </a:r>
            <a:r>
              <a:rPr lang="en-US" altLang="zh-TW" sz="3600" dirty="0" smtClean="0"/>
              <a:t>)</a:t>
            </a:r>
            <a:endParaRPr lang="zh-TW" altLang="en-US" sz="36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13DDF-1A7C-424C-B71F-8F7A65DBF098}" type="slidenum">
              <a:rPr lang="zh-TW" altLang="en-US" smtClean="0">
                <a:solidFill>
                  <a:srgbClr val="FFFFFF">
                    <a:lumMod val="50000"/>
                  </a:srgbClr>
                </a:solidFill>
              </a:rPr>
              <a:pPr/>
              <a:t>4</a:t>
            </a:fld>
            <a:endParaRPr lang="zh-TW" alt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內容版面配置區 2"/>
          <p:cNvSpPr txBox="1">
            <a:spLocks/>
          </p:cNvSpPr>
          <p:nvPr/>
        </p:nvSpPr>
        <p:spPr>
          <a:xfrm>
            <a:off x="-108520" y="967046"/>
            <a:ext cx="8825695" cy="511256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b="0">
                <a:solidFill>
                  <a:srgbClr val="00ABB4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0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rgbClr val="E46C0A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endParaRPr lang="zh-TW" altLang="en-US" kern="0" dirty="0"/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8918995" cy="5361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23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512" y="130622"/>
            <a:ext cx="6984776" cy="634082"/>
          </a:xfrm>
        </p:spPr>
        <p:txBody>
          <a:bodyPr/>
          <a:lstStyle/>
          <a:p>
            <a:r>
              <a:rPr lang="zh-TW" altLang="en-US" sz="3600" dirty="0"/>
              <a:t>壹、學校</a:t>
            </a:r>
            <a:r>
              <a:rPr lang="zh-TW" altLang="en-US" sz="3600" dirty="0" smtClean="0"/>
              <a:t>概況</a:t>
            </a:r>
            <a:r>
              <a:rPr lang="en-US" altLang="zh-TW" sz="3600" dirty="0" smtClean="0"/>
              <a:t>(</a:t>
            </a:r>
            <a:r>
              <a:rPr lang="zh-TW" altLang="en-US" sz="3600" dirty="0" smtClean="0"/>
              <a:t>學術單位</a:t>
            </a:r>
            <a:r>
              <a:rPr lang="en-US" altLang="zh-TW" sz="3600" dirty="0" smtClean="0"/>
              <a:t>)</a:t>
            </a:r>
            <a:endParaRPr lang="zh-TW" altLang="en-US" sz="36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13DDF-1A7C-424C-B71F-8F7A65DBF098}" type="slidenum">
              <a:rPr lang="zh-TW" altLang="en-US" smtClean="0">
                <a:solidFill>
                  <a:srgbClr val="FFFFFF">
                    <a:lumMod val="50000"/>
                  </a:srgbClr>
                </a:solidFill>
              </a:rPr>
              <a:pPr/>
              <a:t>5</a:t>
            </a:fld>
            <a:endParaRPr lang="zh-TW" alt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內容版面配置區 2"/>
          <p:cNvSpPr txBox="1">
            <a:spLocks/>
          </p:cNvSpPr>
          <p:nvPr/>
        </p:nvSpPr>
        <p:spPr>
          <a:xfrm>
            <a:off x="-108520" y="967046"/>
            <a:ext cx="8825695" cy="511256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b="0">
                <a:solidFill>
                  <a:srgbClr val="00ABB4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0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rgbClr val="E46C0A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endParaRPr lang="zh-TW" altLang="en-US" kern="0" dirty="0"/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33341"/>
            <a:ext cx="8208912" cy="566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95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dirty="0" smtClean="0"/>
              <a:t>學院</a:t>
            </a:r>
            <a:r>
              <a:rPr lang="zh-TW" altLang="en-US" sz="3600" dirty="0" smtClean="0"/>
              <a:t>簡介</a:t>
            </a:r>
            <a:r>
              <a:rPr lang="en-US" altLang="zh-TW" sz="3600" dirty="0" smtClean="0"/>
              <a:t>(</a:t>
            </a:r>
            <a:r>
              <a:rPr lang="zh-TW" altLang="en-US" sz="3600" dirty="0" smtClean="0"/>
              <a:t>發展沿革</a:t>
            </a:r>
            <a:r>
              <a:rPr lang="en-US" altLang="zh-TW" sz="3600" dirty="0" smtClean="0"/>
              <a:t>)</a:t>
            </a:r>
            <a:endParaRPr lang="zh-TW" altLang="en-US" sz="36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13DDF-1A7C-424C-B71F-8F7A65DBF098}" type="slidenum">
              <a:rPr lang="zh-TW" altLang="en-US" smtClean="0">
                <a:solidFill>
                  <a:srgbClr val="FFFFFF">
                    <a:lumMod val="50000"/>
                  </a:srgbClr>
                </a:solidFill>
              </a:rPr>
              <a:pPr/>
              <a:t>6</a:t>
            </a:fld>
            <a:endParaRPr lang="zh-TW" alt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grpSp>
        <p:nvGrpSpPr>
          <p:cNvPr id="6" name="群組 5"/>
          <p:cNvGrpSpPr>
            <a:grpSpLocks/>
          </p:cNvGrpSpPr>
          <p:nvPr/>
        </p:nvGrpSpPr>
        <p:grpSpPr bwMode="auto">
          <a:xfrm>
            <a:off x="-9887" y="2276872"/>
            <a:ext cx="9115232" cy="2868611"/>
            <a:chOff x="1037" y="3904"/>
            <a:chExt cx="10154" cy="3461"/>
          </a:xfrm>
        </p:grpSpPr>
        <p:sp>
          <p:nvSpPr>
            <p:cNvPr id="7" name="文字方塊 2"/>
            <p:cNvSpPr txBox="1">
              <a:spLocks noChangeArrowheads="1"/>
            </p:cNvSpPr>
            <p:nvPr/>
          </p:nvSpPr>
          <p:spPr bwMode="auto">
            <a:xfrm>
              <a:off x="6132" y="5576"/>
              <a:ext cx="955" cy="50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r>
                <a:rPr lang="en-US" sz="1200" kern="100" dirty="0">
                  <a:solidFill>
                    <a:prstClr val="black"/>
                  </a:solidFill>
                  <a:latin typeface="標楷體"/>
                  <a:ea typeface="新細明體"/>
                  <a:cs typeface="Times New Roman"/>
                </a:rPr>
                <a:t>101</a:t>
              </a:r>
              <a:r>
                <a:rPr lang="zh-TW" altLang="en-US" sz="1200" kern="100" dirty="0">
                  <a:solidFill>
                    <a:prstClr val="black"/>
                  </a:solidFill>
                  <a:ea typeface="標楷體"/>
                  <a:cs typeface="Times New Roman"/>
                </a:rPr>
                <a:t>年</a:t>
              </a:r>
              <a:endParaRPr lang="zh-TW" altLang="en-US" sz="1200" kern="100" dirty="0">
                <a:solidFill>
                  <a:prstClr val="black"/>
                </a:solidFill>
                <a:cs typeface="Times New Roman"/>
              </a:endParaRPr>
            </a:p>
          </p:txBody>
        </p:sp>
        <p:sp>
          <p:nvSpPr>
            <p:cNvPr id="8" name="文字方塊 2"/>
            <p:cNvSpPr txBox="1">
              <a:spLocks noChangeArrowheads="1"/>
            </p:cNvSpPr>
            <p:nvPr/>
          </p:nvSpPr>
          <p:spPr bwMode="auto">
            <a:xfrm>
              <a:off x="7007" y="6045"/>
              <a:ext cx="1132" cy="5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r>
                <a:rPr lang="en-US" sz="1200" kern="100" dirty="0">
                  <a:solidFill>
                    <a:prstClr val="black"/>
                  </a:solidFill>
                  <a:latin typeface="標楷體"/>
                  <a:ea typeface="新細明體"/>
                  <a:cs typeface="Times New Roman"/>
                </a:rPr>
                <a:t>102</a:t>
              </a:r>
              <a:r>
                <a:rPr lang="zh-TW" altLang="en-US" sz="1200" kern="100" dirty="0">
                  <a:solidFill>
                    <a:prstClr val="black"/>
                  </a:solidFill>
                  <a:ea typeface="標楷體"/>
                  <a:cs typeface="Times New Roman"/>
                </a:rPr>
                <a:t>年</a:t>
              </a:r>
              <a:endParaRPr lang="zh-TW" altLang="en-US" sz="1200" kern="100" dirty="0">
                <a:solidFill>
                  <a:prstClr val="black"/>
                </a:solidFill>
                <a:cs typeface="Times New Roman"/>
              </a:endParaRPr>
            </a:p>
          </p:txBody>
        </p:sp>
        <p:sp>
          <p:nvSpPr>
            <p:cNvPr id="9" name="AutoShape 209"/>
            <p:cNvSpPr>
              <a:spLocks noChangeArrowheads="1"/>
            </p:cNvSpPr>
            <p:nvPr/>
          </p:nvSpPr>
          <p:spPr bwMode="auto">
            <a:xfrm>
              <a:off x="7613" y="4778"/>
              <a:ext cx="3578" cy="253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round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rot="0" vert="horz" wrap="square" lIns="91440" tIns="10800" rIns="91440" bIns="10800" anchor="t" anchorCtr="0" upright="1">
              <a:noAutofit/>
            </a:bodyPr>
            <a:lstStyle/>
            <a:p>
              <a:pPr marL="342900" indent="-342900">
                <a:lnSpc>
                  <a:spcPts val="1400"/>
                </a:lnSpc>
                <a:spcBef>
                  <a:spcPts val="300"/>
                </a:spcBef>
                <a:buSzPts val="800"/>
                <a:buFont typeface="Wingdings"/>
                <a:buChar char=""/>
              </a:pPr>
              <a:r>
                <a:rPr lang="zh-TW" alt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休閒保健管理系</a:t>
              </a:r>
              <a:r>
                <a:rPr 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(</a:t>
              </a:r>
              <a:r>
                <a:rPr lang="zh-TW" alt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含碩士班</a:t>
              </a:r>
              <a:r>
                <a:rPr 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)</a:t>
              </a:r>
              <a:endParaRPr lang="zh-TW" altLang="en-US" sz="1200" kern="100" dirty="0">
                <a:solidFill>
                  <a:prstClr val="black"/>
                </a:solidFill>
                <a:latin typeface="標楷體"/>
                <a:ea typeface="標楷體"/>
                <a:cs typeface="Times New Roman"/>
              </a:endParaRPr>
            </a:p>
            <a:p>
              <a:pPr marL="342900" indent="-342900">
                <a:lnSpc>
                  <a:spcPts val="1400"/>
                </a:lnSpc>
                <a:spcBef>
                  <a:spcPts val="300"/>
                </a:spcBef>
                <a:buSzPts val="800"/>
                <a:buFont typeface="Wingdings"/>
                <a:buChar char=""/>
              </a:pPr>
              <a:r>
                <a:rPr lang="zh-TW" altLang="en-US" sz="1200" b="1" kern="100" dirty="0">
                  <a:solidFill>
                    <a:srgbClr val="FF0000"/>
                  </a:solidFill>
                  <a:latin typeface="標楷體"/>
                  <a:ea typeface="標楷體"/>
                  <a:cs typeface="Times New Roman"/>
                </a:rPr>
                <a:t>觀光事業管理系</a:t>
              </a:r>
              <a:r>
                <a:rPr lang="en-US" sz="1200" b="1" kern="100" dirty="0">
                  <a:solidFill>
                    <a:srgbClr val="FF0000"/>
                  </a:solidFill>
                  <a:latin typeface="標楷體"/>
                  <a:ea typeface="標楷體"/>
                  <a:cs typeface="Times New Roman"/>
                </a:rPr>
                <a:t>(</a:t>
              </a:r>
              <a:r>
                <a:rPr lang="zh-TW" altLang="en-US" sz="1200" b="1" kern="100" dirty="0">
                  <a:solidFill>
                    <a:srgbClr val="FF0000"/>
                  </a:solidFill>
                  <a:latin typeface="標楷體"/>
                  <a:ea typeface="標楷體"/>
                  <a:cs typeface="Times New Roman"/>
                </a:rPr>
                <a:t>含溫泉產業碩士班</a:t>
              </a:r>
              <a:r>
                <a:rPr lang="en-US" sz="1200" b="1" kern="100" dirty="0">
                  <a:solidFill>
                    <a:srgbClr val="FF0000"/>
                  </a:solidFill>
                  <a:latin typeface="標楷體"/>
                  <a:ea typeface="標楷體"/>
                  <a:cs typeface="Times New Roman"/>
                </a:rPr>
                <a:t>)</a:t>
              </a:r>
              <a:endParaRPr lang="zh-TW" altLang="en-US" sz="1200" b="1" kern="100" dirty="0">
                <a:solidFill>
                  <a:srgbClr val="FF0000"/>
                </a:solidFill>
                <a:latin typeface="標楷體"/>
                <a:ea typeface="標楷體"/>
                <a:cs typeface="Times New Roman"/>
              </a:endParaRPr>
            </a:p>
            <a:p>
              <a:pPr marL="342900" indent="-342900">
                <a:lnSpc>
                  <a:spcPts val="1400"/>
                </a:lnSpc>
                <a:spcBef>
                  <a:spcPts val="300"/>
                </a:spcBef>
                <a:buSzPts val="800"/>
                <a:buFont typeface="Wingdings"/>
                <a:buChar char=""/>
              </a:pPr>
              <a:r>
                <a:rPr lang="zh-TW" alt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運動管理系</a:t>
              </a:r>
              <a:r>
                <a:rPr 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(</a:t>
              </a:r>
              <a:r>
                <a:rPr lang="zh-TW" alt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含莆田學院專班</a:t>
              </a:r>
              <a:r>
                <a:rPr 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)</a:t>
              </a:r>
              <a:endParaRPr lang="zh-TW" altLang="en-US" sz="1200" kern="100" dirty="0">
                <a:solidFill>
                  <a:prstClr val="black"/>
                </a:solidFill>
                <a:latin typeface="標楷體"/>
                <a:ea typeface="標楷體"/>
                <a:cs typeface="Times New Roman"/>
              </a:endParaRPr>
            </a:p>
            <a:p>
              <a:pPr marL="342900" indent="-342900">
                <a:lnSpc>
                  <a:spcPts val="1400"/>
                </a:lnSpc>
                <a:spcBef>
                  <a:spcPts val="300"/>
                </a:spcBef>
                <a:buSzPts val="800"/>
                <a:buFont typeface="Wingdings"/>
                <a:buChar char=""/>
              </a:pPr>
              <a:r>
                <a:rPr lang="zh-TW" alt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老人服務事業管理系</a:t>
              </a:r>
            </a:p>
            <a:p>
              <a:pPr marL="342900" indent="-342900">
                <a:lnSpc>
                  <a:spcPts val="1400"/>
                </a:lnSpc>
                <a:spcBef>
                  <a:spcPts val="300"/>
                </a:spcBef>
                <a:buSzPts val="800"/>
                <a:buFont typeface="Wingdings"/>
                <a:buChar char=""/>
              </a:pPr>
              <a:r>
                <a:rPr lang="zh-TW" alt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醫務管理系</a:t>
              </a:r>
              <a:r>
                <a:rPr 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(</a:t>
              </a:r>
              <a:r>
                <a:rPr lang="zh-TW" alt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含碩士班</a:t>
              </a:r>
              <a:r>
                <a:rPr 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)</a:t>
              </a:r>
              <a:endParaRPr lang="zh-TW" altLang="en-US" sz="1200" kern="100" dirty="0">
                <a:solidFill>
                  <a:prstClr val="black"/>
                </a:solidFill>
                <a:latin typeface="標楷體"/>
                <a:ea typeface="標楷體"/>
                <a:cs typeface="Times New Roman"/>
              </a:endParaRPr>
            </a:p>
            <a:p>
              <a:pPr marL="342900" indent="-342900">
                <a:lnSpc>
                  <a:spcPts val="1400"/>
                </a:lnSpc>
                <a:spcBef>
                  <a:spcPts val="300"/>
                </a:spcBef>
                <a:buSzPts val="800"/>
                <a:buFont typeface="Wingdings"/>
                <a:buChar char=""/>
              </a:pPr>
              <a:r>
                <a:rPr lang="zh-TW" alt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民生保健中心</a:t>
              </a:r>
            </a:p>
          </p:txBody>
        </p:sp>
        <p:sp>
          <p:nvSpPr>
            <p:cNvPr id="10" name="文字方塊 2"/>
            <p:cNvSpPr txBox="1">
              <a:spLocks noChangeArrowheads="1"/>
            </p:cNvSpPr>
            <p:nvPr/>
          </p:nvSpPr>
          <p:spPr bwMode="auto">
            <a:xfrm>
              <a:off x="1465" y="4175"/>
              <a:ext cx="2131" cy="57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r>
                <a:rPr lang="zh-TW" altLang="en-US" b="1" kern="100" dirty="0">
                  <a:solidFill>
                    <a:prstClr val="black"/>
                  </a:solidFill>
                  <a:ea typeface="標楷體"/>
                  <a:cs typeface="Times New Roman"/>
                </a:rPr>
                <a:t>休閒學院</a:t>
              </a:r>
              <a:r>
                <a:rPr lang="en-US" b="1" kern="100" dirty="0">
                  <a:solidFill>
                    <a:prstClr val="black"/>
                  </a:solidFill>
                  <a:ea typeface="標楷體"/>
                  <a:cs typeface="Times New Roman"/>
                </a:rPr>
                <a:t>(98</a:t>
              </a:r>
              <a:r>
                <a:rPr lang="zh-TW" altLang="en-US" b="1" kern="100" dirty="0">
                  <a:solidFill>
                    <a:prstClr val="black"/>
                  </a:solidFill>
                  <a:ea typeface="標楷體"/>
                  <a:cs typeface="Times New Roman"/>
                </a:rPr>
                <a:t>年</a:t>
              </a:r>
              <a:r>
                <a:rPr lang="en-US" b="1" kern="100" dirty="0">
                  <a:solidFill>
                    <a:prstClr val="black"/>
                  </a:solidFill>
                  <a:ea typeface="標楷體"/>
                  <a:cs typeface="Times New Roman"/>
                </a:rPr>
                <a:t>)</a:t>
              </a:r>
              <a:endParaRPr lang="zh-TW" altLang="en-US" kern="100" dirty="0">
                <a:solidFill>
                  <a:prstClr val="black"/>
                </a:solidFill>
                <a:cs typeface="Times New Roman"/>
              </a:endParaRPr>
            </a:p>
          </p:txBody>
        </p:sp>
        <p:sp>
          <p:nvSpPr>
            <p:cNvPr id="11" name="文字方塊 2"/>
            <p:cNvSpPr txBox="1">
              <a:spLocks noChangeArrowheads="1"/>
            </p:cNvSpPr>
            <p:nvPr/>
          </p:nvSpPr>
          <p:spPr bwMode="auto">
            <a:xfrm>
              <a:off x="4032" y="5645"/>
              <a:ext cx="680" cy="50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r>
                <a:rPr lang="en-US" sz="1200" kern="100" dirty="0">
                  <a:solidFill>
                    <a:prstClr val="black"/>
                  </a:solidFill>
                  <a:latin typeface="標楷體"/>
                  <a:ea typeface="新細明體"/>
                  <a:cs typeface="Times New Roman"/>
                </a:rPr>
                <a:t>98</a:t>
              </a:r>
              <a:r>
                <a:rPr lang="zh-TW" altLang="en-US" sz="1200" kern="100" dirty="0">
                  <a:solidFill>
                    <a:prstClr val="black"/>
                  </a:solidFill>
                  <a:ea typeface="標楷體"/>
                  <a:cs typeface="Times New Roman"/>
                </a:rPr>
                <a:t>年</a:t>
              </a:r>
              <a:endParaRPr lang="zh-TW" altLang="en-US" sz="1200" kern="100" dirty="0">
                <a:solidFill>
                  <a:prstClr val="black"/>
                </a:solidFill>
                <a:cs typeface="Times New Roman"/>
              </a:endParaRPr>
            </a:p>
          </p:txBody>
        </p:sp>
        <p:sp>
          <p:nvSpPr>
            <p:cNvPr id="12" name="AutoShape 212"/>
            <p:cNvSpPr>
              <a:spLocks noChangeArrowheads="1"/>
            </p:cNvSpPr>
            <p:nvPr/>
          </p:nvSpPr>
          <p:spPr bwMode="auto">
            <a:xfrm>
              <a:off x="1037" y="4756"/>
              <a:ext cx="2818" cy="2609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round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342900" indent="-342900">
                <a:lnSpc>
                  <a:spcPts val="1400"/>
                </a:lnSpc>
                <a:spcBef>
                  <a:spcPts val="300"/>
                </a:spcBef>
                <a:buSzPts val="800"/>
                <a:buFont typeface="Wingdings"/>
                <a:buChar char=""/>
              </a:pPr>
              <a:r>
                <a:rPr lang="zh-TW" altLang="en-US" sz="14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休閒保健管理系</a:t>
              </a:r>
              <a:r>
                <a:rPr lang="en-US" sz="14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(88</a:t>
              </a:r>
              <a:r>
                <a:rPr lang="zh-TW" altLang="en-US" sz="14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年</a:t>
              </a:r>
              <a:r>
                <a:rPr lang="en-US" sz="14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)</a:t>
              </a:r>
              <a:endParaRPr lang="zh-TW" altLang="en-US" sz="1400" kern="100" dirty="0">
                <a:solidFill>
                  <a:prstClr val="black"/>
                </a:solidFill>
                <a:latin typeface="標楷體"/>
                <a:ea typeface="標楷體"/>
                <a:cs typeface="Times New Roman"/>
              </a:endParaRPr>
            </a:p>
            <a:p>
              <a:pPr marL="342900" indent="-342900">
                <a:lnSpc>
                  <a:spcPts val="1400"/>
                </a:lnSpc>
                <a:spcBef>
                  <a:spcPts val="300"/>
                </a:spcBef>
                <a:buSzPts val="800"/>
                <a:buFont typeface="Wingdings"/>
                <a:buChar char=""/>
              </a:pPr>
              <a:r>
                <a:rPr lang="zh-TW" altLang="en-US" sz="1400" b="1" kern="100" dirty="0">
                  <a:solidFill>
                    <a:srgbClr val="FF0000"/>
                  </a:solidFill>
                  <a:latin typeface="標楷體"/>
                  <a:ea typeface="標楷體"/>
                  <a:cs typeface="Times New Roman"/>
                </a:rPr>
                <a:t>觀光事業管理系</a:t>
              </a:r>
              <a:r>
                <a:rPr lang="en-US" sz="1400" b="1" kern="100" dirty="0">
                  <a:solidFill>
                    <a:srgbClr val="FF0000"/>
                  </a:solidFill>
                  <a:latin typeface="標楷體"/>
                  <a:ea typeface="標楷體"/>
                  <a:cs typeface="Times New Roman"/>
                </a:rPr>
                <a:t>(94</a:t>
              </a:r>
              <a:r>
                <a:rPr lang="zh-TW" altLang="en-US" sz="1400" b="1" kern="100" dirty="0">
                  <a:solidFill>
                    <a:srgbClr val="FF0000"/>
                  </a:solidFill>
                  <a:latin typeface="標楷體"/>
                  <a:ea typeface="標楷體"/>
                  <a:cs typeface="Times New Roman"/>
                </a:rPr>
                <a:t>年</a:t>
              </a:r>
              <a:r>
                <a:rPr lang="en-US" sz="1400" b="1" kern="100" dirty="0">
                  <a:solidFill>
                    <a:srgbClr val="FF0000"/>
                  </a:solidFill>
                  <a:latin typeface="標楷體"/>
                  <a:ea typeface="標楷體"/>
                  <a:cs typeface="Times New Roman"/>
                </a:rPr>
                <a:t>)</a:t>
              </a:r>
              <a:endParaRPr lang="zh-TW" altLang="en-US" sz="1400" b="1" kern="100" dirty="0">
                <a:solidFill>
                  <a:srgbClr val="FF0000"/>
                </a:solidFill>
                <a:latin typeface="標楷體"/>
                <a:ea typeface="標楷體"/>
                <a:cs typeface="Times New Roman"/>
              </a:endParaRPr>
            </a:p>
            <a:p>
              <a:pPr marL="342900" indent="-342900">
                <a:lnSpc>
                  <a:spcPts val="1400"/>
                </a:lnSpc>
                <a:spcBef>
                  <a:spcPts val="300"/>
                </a:spcBef>
                <a:buSzPts val="800"/>
                <a:buFont typeface="Wingdings"/>
                <a:buChar char=""/>
              </a:pPr>
              <a:r>
                <a:rPr lang="zh-TW" altLang="en-US" sz="14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餐旅管理系</a:t>
              </a:r>
              <a:r>
                <a:rPr lang="en-US" sz="14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(90</a:t>
              </a:r>
              <a:r>
                <a:rPr lang="zh-TW" altLang="en-US" sz="14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年</a:t>
              </a:r>
              <a:r>
                <a:rPr lang="en-US" sz="14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)</a:t>
              </a:r>
              <a:endParaRPr lang="zh-TW" altLang="en-US" sz="1400" kern="100" dirty="0">
                <a:solidFill>
                  <a:prstClr val="black"/>
                </a:solidFill>
                <a:latin typeface="標楷體"/>
                <a:ea typeface="標楷體"/>
                <a:cs typeface="Times New Roman"/>
              </a:endParaRPr>
            </a:p>
            <a:p>
              <a:pPr marL="342900" indent="-342900">
                <a:lnSpc>
                  <a:spcPts val="1400"/>
                </a:lnSpc>
                <a:spcBef>
                  <a:spcPts val="300"/>
                </a:spcBef>
                <a:buSzPts val="800"/>
                <a:buFont typeface="Wingdings"/>
                <a:buChar char=""/>
              </a:pPr>
              <a:r>
                <a:rPr lang="zh-TW" altLang="en-US" sz="14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運動管理系</a:t>
              </a:r>
              <a:r>
                <a:rPr lang="en-US" sz="14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(95</a:t>
              </a:r>
              <a:r>
                <a:rPr lang="zh-TW" altLang="en-US" sz="14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年</a:t>
              </a:r>
              <a:r>
                <a:rPr lang="en-US" sz="14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)</a:t>
              </a:r>
              <a:endParaRPr lang="zh-TW" altLang="en-US" sz="1400" kern="100" dirty="0">
                <a:solidFill>
                  <a:prstClr val="black"/>
                </a:solidFill>
                <a:latin typeface="標楷體"/>
                <a:ea typeface="標楷體"/>
                <a:cs typeface="Times New Roman"/>
              </a:endParaRPr>
            </a:p>
            <a:p>
              <a:pPr marL="342900" indent="-342900">
                <a:lnSpc>
                  <a:spcPts val="1400"/>
                </a:lnSpc>
                <a:spcBef>
                  <a:spcPts val="300"/>
                </a:spcBef>
                <a:buSzPts val="800"/>
                <a:buFont typeface="Wingdings"/>
                <a:buChar char=""/>
              </a:pPr>
              <a:r>
                <a:rPr lang="zh-TW" altLang="en-US" sz="14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休閒事業管理研究所</a:t>
              </a:r>
              <a:r>
                <a:rPr lang="en-US" sz="14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(97</a:t>
              </a:r>
              <a:r>
                <a:rPr lang="zh-TW" altLang="en-US" sz="14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年</a:t>
              </a:r>
              <a:r>
                <a:rPr lang="en-US" sz="14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)</a:t>
              </a:r>
              <a:endParaRPr lang="zh-TW" altLang="en-US" sz="1400" kern="100" dirty="0">
                <a:solidFill>
                  <a:prstClr val="black"/>
                </a:solidFill>
                <a:latin typeface="標楷體"/>
                <a:ea typeface="標楷體"/>
                <a:cs typeface="Times New Roman"/>
              </a:endParaRPr>
            </a:p>
          </p:txBody>
        </p:sp>
        <p:cxnSp>
          <p:nvCxnSpPr>
            <p:cNvPr id="13" name="AutoShape 213"/>
            <p:cNvCxnSpPr>
              <a:cxnSpLocks noChangeShapeType="1"/>
            </p:cNvCxnSpPr>
            <p:nvPr/>
          </p:nvCxnSpPr>
          <p:spPr bwMode="auto">
            <a:xfrm flipV="1">
              <a:off x="3822" y="6019"/>
              <a:ext cx="3852" cy="24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" name="AutoShape 214"/>
            <p:cNvSpPr>
              <a:spLocks noChangeArrowheads="1"/>
            </p:cNvSpPr>
            <p:nvPr/>
          </p:nvSpPr>
          <p:spPr bwMode="auto">
            <a:xfrm>
              <a:off x="3771" y="5855"/>
              <a:ext cx="197" cy="295"/>
            </a:xfrm>
            <a:prstGeom prst="diamond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TW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Text Box 215"/>
            <p:cNvSpPr txBox="1">
              <a:spLocks noChangeArrowheads="1"/>
            </p:cNvSpPr>
            <p:nvPr/>
          </p:nvSpPr>
          <p:spPr bwMode="auto">
            <a:xfrm>
              <a:off x="4064" y="3904"/>
              <a:ext cx="3367" cy="1434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342900" indent="-342900">
                <a:lnSpc>
                  <a:spcPts val="1400"/>
                </a:lnSpc>
                <a:spcBef>
                  <a:spcPts val="300"/>
                </a:spcBef>
                <a:buSzPts val="800"/>
                <a:buFont typeface="Wingdings"/>
                <a:buChar char=""/>
              </a:pPr>
              <a:r>
                <a:rPr lang="zh-TW" alt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老人服務事業管理系</a:t>
              </a:r>
              <a:r>
                <a:rPr 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(97</a:t>
              </a:r>
              <a:r>
                <a:rPr lang="zh-TW" alt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年</a:t>
              </a:r>
              <a:r>
                <a:rPr 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)</a:t>
              </a:r>
              <a:endParaRPr lang="zh-TW" altLang="en-US" sz="1200" kern="100" dirty="0">
                <a:solidFill>
                  <a:prstClr val="black"/>
                </a:solidFill>
                <a:latin typeface="標楷體"/>
                <a:ea typeface="標楷體"/>
                <a:cs typeface="Times New Roman"/>
              </a:endParaRPr>
            </a:p>
            <a:p>
              <a:pPr marL="342900" indent="-342900">
                <a:lnSpc>
                  <a:spcPts val="1400"/>
                </a:lnSpc>
                <a:spcBef>
                  <a:spcPts val="300"/>
                </a:spcBef>
                <a:buSzPts val="800"/>
                <a:buFont typeface="Wingdings"/>
                <a:buChar char=""/>
              </a:pPr>
              <a:r>
                <a:rPr lang="zh-TW" alt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醫務管理系</a:t>
              </a:r>
              <a:r>
                <a:rPr 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(77</a:t>
              </a:r>
              <a:r>
                <a:rPr lang="zh-TW" alt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年</a:t>
              </a:r>
              <a:r>
                <a:rPr 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)</a:t>
              </a:r>
              <a:r>
                <a:rPr lang="zh-TW" altLang="en-US" sz="1200" kern="100" dirty="0">
                  <a:solidFill>
                    <a:prstClr val="black"/>
                  </a:solidFill>
                  <a:latin typeface="新細明體"/>
                  <a:ea typeface="標楷體"/>
                  <a:cs typeface="Times New Roman"/>
                </a:rPr>
                <a:t>、</a:t>
              </a:r>
              <a:r>
                <a:rPr lang="zh-TW" alt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醫務管理研究所</a:t>
              </a:r>
              <a:r>
                <a:rPr 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(91</a:t>
              </a:r>
              <a:r>
                <a:rPr lang="zh-TW" alt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年</a:t>
              </a:r>
              <a:r>
                <a:rPr 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)</a:t>
              </a:r>
              <a:r>
                <a:rPr lang="zh-TW" altLang="en-US" sz="1200" kern="100" dirty="0">
                  <a:solidFill>
                    <a:prstClr val="black"/>
                  </a:solidFill>
                  <a:latin typeface="新細明體"/>
                  <a:ea typeface="標楷體"/>
                  <a:cs typeface="Times New Roman"/>
                </a:rPr>
                <a:t>、</a:t>
              </a:r>
              <a:r>
                <a:rPr lang="zh-TW" alt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醫務管理系所合一</a:t>
              </a:r>
              <a:r>
                <a:rPr 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(98</a:t>
              </a:r>
              <a:r>
                <a:rPr lang="zh-TW" alt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年</a:t>
              </a:r>
              <a:r>
                <a:rPr lang="en-US" sz="1200" kern="100" dirty="0">
                  <a:solidFill>
                    <a:prstClr val="black"/>
                  </a:solidFill>
                  <a:latin typeface="標楷體"/>
                  <a:ea typeface="標楷體"/>
                  <a:cs typeface="Times New Roman"/>
                </a:rPr>
                <a:t>)</a:t>
              </a:r>
              <a:endParaRPr lang="zh-TW" altLang="en-US" sz="1200" kern="100" dirty="0">
                <a:solidFill>
                  <a:prstClr val="black"/>
                </a:solidFill>
                <a:latin typeface="標楷體"/>
                <a:ea typeface="標楷體"/>
                <a:cs typeface="Times New Roman"/>
              </a:endParaRPr>
            </a:p>
            <a:p>
              <a:pPr marL="342900" indent="-342900">
                <a:lnSpc>
                  <a:spcPts val="1400"/>
                </a:lnSpc>
                <a:spcBef>
                  <a:spcPts val="300"/>
                </a:spcBef>
                <a:buSzPts val="800"/>
                <a:buFont typeface="Wingdings"/>
                <a:buChar char=""/>
              </a:pPr>
              <a:r>
                <a:rPr lang="zh-TW" altLang="en-US" sz="1200" b="1" kern="100" dirty="0">
                  <a:solidFill>
                    <a:srgbClr val="FF0000"/>
                  </a:solidFill>
                  <a:latin typeface="標楷體"/>
                  <a:ea typeface="標楷體"/>
                  <a:cs typeface="Times New Roman"/>
                </a:rPr>
                <a:t>溫泉產業研究所</a:t>
              </a:r>
              <a:r>
                <a:rPr lang="en-US" sz="1200" b="1" kern="100" dirty="0">
                  <a:solidFill>
                    <a:srgbClr val="FF0000"/>
                  </a:solidFill>
                  <a:latin typeface="標楷體"/>
                  <a:ea typeface="標楷體"/>
                  <a:cs typeface="Times New Roman"/>
                </a:rPr>
                <a:t>(96</a:t>
              </a:r>
              <a:r>
                <a:rPr lang="zh-TW" altLang="en-US" sz="1200" b="1" kern="100" dirty="0">
                  <a:solidFill>
                    <a:srgbClr val="FF0000"/>
                  </a:solidFill>
                  <a:latin typeface="標楷體"/>
                  <a:ea typeface="標楷體"/>
                  <a:cs typeface="Times New Roman"/>
                </a:rPr>
                <a:t>年</a:t>
              </a:r>
              <a:r>
                <a:rPr lang="en-US" sz="1200" b="1" kern="100" dirty="0">
                  <a:solidFill>
                    <a:srgbClr val="FF0000"/>
                  </a:solidFill>
                  <a:latin typeface="標楷體"/>
                  <a:ea typeface="標楷體"/>
                  <a:cs typeface="Times New Roman"/>
                </a:rPr>
                <a:t>)</a:t>
              </a:r>
              <a:endParaRPr lang="zh-TW" altLang="en-US" sz="1200" b="1" kern="100" dirty="0">
                <a:solidFill>
                  <a:srgbClr val="FF0000"/>
                </a:solidFill>
                <a:latin typeface="標楷體"/>
                <a:ea typeface="標楷體"/>
                <a:cs typeface="Times New Roman"/>
              </a:endParaRPr>
            </a:p>
            <a:p>
              <a:pPr marL="342900" indent="-342900">
                <a:buFont typeface="Wingdings"/>
                <a:buChar char=""/>
              </a:pPr>
              <a:r>
                <a:rPr lang="zh-TW" altLang="en-US" sz="1200" kern="100" dirty="0">
                  <a:solidFill>
                    <a:prstClr val="black"/>
                  </a:solidFill>
                  <a:ea typeface="標楷體"/>
                  <a:cs typeface="Times New Roman"/>
                </a:rPr>
                <a:t>民生保健中心</a:t>
              </a:r>
              <a:endParaRPr lang="zh-TW" altLang="en-US" sz="1200" kern="100" dirty="0">
                <a:solidFill>
                  <a:prstClr val="black"/>
                </a:solidFill>
                <a:cs typeface="Times New Roman"/>
              </a:endParaRPr>
            </a:p>
          </p:txBody>
        </p:sp>
        <p:sp>
          <p:nvSpPr>
            <p:cNvPr id="16" name="文字方塊 2"/>
            <p:cNvSpPr txBox="1">
              <a:spLocks noChangeArrowheads="1"/>
            </p:cNvSpPr>
            <p:nvPr/>
          </p:nvSpPr>
          <p:spPr bwMode="auto">
            <a:xfrm>
              <a:off x="7653" y="4210"/>
              <a:ext cx="3381" cy="5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r>
                <a:rPr lang="zh-TW" altLang="en-US" b="1" kern="100" dirty="0" smtClean="0">
                  <a:solidFill>
                    <a:prstClr val="black"/>
                  </a:solidFill>
                  <a:ea typeface="標楷體"/>
                  <a:cs typeface="Times New Roman"/>
                </a:rPr>
                <a:t>休閒</a:t>
              </a:r>
              <a:r>
                <a:rPr lang="zh-TW" altLang="en-US" b="1" kern="100" dirty="0">
                  <a:solidFill>
                    <a:prstClr val="black"/>
                  </a:solidFill>
                  <a:ea typeface="標楷體"/>
                  <a:cs typeface="Times New Roman"/>
                </a:rPr>
                <a:t>暨健康管理學院</a:t>
              </a:r>
              <a:r>
                <a:rPr lang="en-US" b="1" kern="100" dirty="0">
                  <a:solidFill>
                    <a:prstClr val="black"/>
                  </a:solidFill>
                  <a:ea typeface="標楷體"/>
                  <a:cs typeface="Times New Roman"/>
                </a:rPr>
                <a:t>(102</a:t>
              </a:r>
              <a:r>
                <a:rPr lang="zh-TW" altLang="en-US" b="1" kern="100" dirty="0">
                  <a:solidFill>
                    <a:prstClr val="black"/>
                  </a:solidFill>
                  <a:ea typeface="標楷體"/>
                  <a:cs typeface="Times New Roman"/>
                </a:rPr>
                <a:t>年</a:t>
              </a:r>
              <a:r>
                <a:rPr lang="en-US" b="1" kern="100" dirty="0">
                  <a:solidFill>
                    <a:prstClr val="black"/>
                  </a:solidFill>
                  <a:ea typeface="標楷體"/>
                  <a:cs typeface="Times New Roman"/>
                </a:rPr>
                <a:t>)</a:t>
              </a:r>
              <a:endParaRPr lang="zh-TW" altLang="en-US" kern="100" dirty="0">
                <a:solidFill>
                  <a:prstClr val="black"/>
                </a:solidFill>
                <a:cs typeface="Times New Roman"/>
              </a:endParaRPr>
            </a:p>
          </p:txBody>
        </p:sp>
        <p:cxnSp>
          <p:nvCxnSpPr>
            <p:cNvPr id="17" name="AutoShape 217"/>
            <p:cNvCxnSpPr>
              <a:cxnSpLocks noChangeShapeType="1"/>
              <a:stCxn id="15" idx="2"/>
            </p:cNvCxnSpPr>
            <p:nvPr/>
          </p:nvCxnSpPr>
          <p:spPr bwMode="auto">
            <a:xfrm>
              <a:off x="5748" y="5338"/>
              <a:ext cx="1668" cy="63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218"/>
            <p:cNvCxnSpPr>
              <a:cxnSpLocks noChangeShapeType="1"/>
            </p:cNvCxnSpPr>
            <p:nvPr/>
          </p:nvCxnSpPr>
          <p:spPr bwMode="auto">
            <a:xfrm flipH="1">
              <a:off x="6413" y="6045"/>
              <a:ext cx="480" cy="708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" name="AutoShape 219"/>
            <p:cNvSpPr>
              <a:spLocks noChangeArrowheads="1"/>
            </p:cNvSpPr>
            <p:nvPr/>
          </p:nvSpPr>
          <p:spPr bwMode="auto">
            <a:xfrm>
              <a:off x="5266" y="6753"/>
              <a:ext cx="2386" cy="596"/>
            </a:xfrm>
            <a:prstGeom prst="flowChartInputOutpu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r>
                <a:rPr lang="zh-TW" altLang="en-US" sz="1200" kern="100" dirty="0">
                  <a:solidFill>
                    <a:prstClr val="black"/>
                  </a:solidFill>
                  <a:ea typeface="標楷體"/>
                  <a:cs typeface="Times New Roman"/>
                </a:rPr>
                <a:t>餐旅管理系移入民生學院</a:t>
              </a:r>
              <a:endParaRPr lang="zh-TW" altLang="en-US" sz="1200" kern="100" dirty="0">
                <a:solidFill>
                  <a:prstClr val="black"/>
                </a:solidFill>
                <a:cs typeface="Times New Roman"/>
              </a:endParaRPr>
            </a:p>
          </p:txBody>
        </p:sp>
        <p:sp>
          <p:nvSpPr>
            <p:cNvPr id="20" name="AutoShape 220"/>
            <p:cNvSpPr>
              <a:spLocks noChangeArrowheads="1"/>
            </p:cNvSpPr>
            <p:nvPr/>
          </p:nvSpPr>
          <p:spPr bwMode="auto">
            <a:xfrm>
              <a:off x="6762" y="5930"/>
              <a:ext cx="197" cy="298"/>
            </a:xfrm>
            <a:prstGeom prst="diamond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TW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AutoShape 221"/>
            <p:cNvSpPr>
              <a:spLocks noChangeArrowheads="1"/>
            </p:cNvSpPr>
            <p:nvPr/>
          </p:nvSpPr>
          <p:spPr bwMode="auto">
            <a:xfrm>
              <a:off x="7416" y="5842"/>
              <a:ext cx="197" cy="300"/>
            </a:xfrm>
            <a:prstGeom prst="diamond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TW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7603" y="999823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TW" altLang="en-US" sz="3200" b="1" dirty="0">
              <a:solidFill>
                <a:srgbClr val="7030A0"/>
              </a:solidFill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455237" y="5497035"/>
            <a:ext cx="62433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>
              <a:buFont typeface="Wingdings" pitchFamily="2" charset="2"/>
              <a:buChar char="n"/>
            </a:pPr>
            <a:r>
              <a:rPr lang="zh-TW" altLang="zh-TW" sz="24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</a:t>
            </a:r>
            <a:r>
              <a:rPr lang="zh-TW" altLang="en-US" sz="24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休閒學院</a:t>
            </a:r>
            <a:r>
              <a:rPr lang="zh-TW" altLang="zh-TW" sz="24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」</a:t>
            </a:r>
            <a:r>
              <a:rPr lang="zh-TW" altLang="en-US" sz="24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於</a:t>
            </a:r>
            <a:r>
              <a:rPr lang="en-US" altLang="zh-TW" sz="24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98</a:t>
            </a:r>
            <a:r>
              <a:rPr lang="zh-TW" altLang="en-US" sz="24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學年度成立</a:t>
            </a:r>
            <a:endParaRPr lang="en-US" altLang="zh-TW" sz="2400" b="1" dirty="0">
              <a:solidFill>
                <a:prstClr val="black">
                  <a:lumMod val="65000"/>
                  <a:lumOff val="35000"/>
                </a:prst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indent="-285750">
              <a:buFont typeface="Wingdings" pitchFamily="2" charset="2"/>
              <a:buChar char="n"/>
            </a:pPr>
            <a:r>
              <a:rPr lang="en-US" altLang="zh-TW" sz="24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101</a:t>
            </a:r>
            <a:r>
              <a:rPr lang="zh-TW" altLang="en-US" sz="24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學年度調整餐旅管理系移入民生學院</a:t>
            </a:r>
            <a:endParaRPr lang="en-US" altLang="zh-TW" sz="2400" b="1" dirty="0">
              <a:solidFill>
                <a:prstClr val="black">
                  <a:lumMod val="65000"/>
                  <a:lumOff val="35000"/>
                </a:prst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indent="-285750">
              <a:buFont typeface="Wingdings" pitchFamily="2" charset="2"/>
              <a:buChar char="n"/>
            </a:pPr>
            <a:r>
              <a:rPr lang="en-US" altLang="zh-TW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102</a:t>
            </a:r>
            <a:r>
              <a:rPr lang="zh-TW" altLang="en-US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學年度改為</a:t>
            </a:r>
            <a:r>
              <a:rPr lang="zh-TW" altLang="zh-TW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</a:t>
            </a:r>
            <a:r>
              <a:rPr lang="zh-TW" altLang="en-US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休閒暨健康管理學院</a:t>
            </a:r>
            <a:r>
              <a:rPr lang="zh-TW" altLang="zh-TW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」</a:t>
            </a:r>
            <a:endParaRPr lang="zh-TW" altLang="en-US" sz="24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5957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TW" dirty="0" smtClean="0"/>
              <a:t>17</a:t>
            </a:r>
            <a:endParaRPr lang="zh-TW" altLang="en-US" dirty="0"/>
          </a:p>
        </p:txBody>
      </p:sp>
      <p:sp>
        <p:nvSpPr>
          <p:cNvPr id="3" name="向下箭號 2"/>
          <p:cNvSpPr/>
          <p:nvPr/>
        </p:nvSpPr>
        <p:spPr>
          <a:xfrm rot="10800000">
            <a:off x="581164" y="1771648"/>
            <a:ext cx="1756710" cy="4657726"/>
          </a:xfrm>
          <a:prstGeom prst="downArrow">
            <a:avLst/>
          </a:prstGeom>
          <a:gradFill>
            <a:gsLst>
              <a:gs pos="0">
                <a:srgbClr val="FFCCCC"/>
              </a:gs>
              <a:gs pos="50000">
                <a:srgbClr val="FCFAA4"/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5" name="文字方塊 6"/>
          <p:cNvSpPr txBox="1">
            <a:spLocks noChangeArrowheads="1"/>
          </p:cNvSpPr>
          <p:nvPr/>
        </p:nvSpPr>
        <p:spPr bwMode="auto">
          <a:xfrm>
            <a:off x="854261" y="2535238"/>
            <a:ext cx="11489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TW" altLang="en-US" sz="18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核心理念</a:t>
            </a:r>
          </a:p>
        </p:txBody>
      </p:sp>
      <p:sp>
        <p:nvSpPr>
          <p:cNvPr id="6" name="文字方塊 10"/>
          <p:cNvSpPr txBox="1">
            <a:spLocks noChangeArrowheads="1"/>
          </p:cNvSpPr>
          <p:nvPr/>
        </p:nvSpPr>
        <p:spPr bwMode="auto">
          <a:xfrm>
            <a:off x="874902" y="3635375"/>
            <a:ext cx="11489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TW" altLang="en-US" sz="18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發展特色</a:t>
            </a:r>
          </a:p>
        </p:txBody>
      </p:sp>
      <p:sp>
        <p:nvSpPr>
          <p:cNvPr id="7" name="文字方塊 11"/>
          <p:cNvSpPr txBox="1">
            <a:spLocks noChangeArrowheads="1"/>
          </p:cNvSpPr>
          <p:nvPr/>
        </p:nvSpPr>
        <p:spPr bwMode="auto">
          <a:xfrm>
            <a:off x="874902" y="4540250"/>
            <a:ext cx="11489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TW" altLang="en-US" sz="1800" b="1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教育目標</a:t>
            </a:r>
          </a:p>
        </p:txBody>
      </p:sp>
      <p:sp>
        <p:nvSpPr>
          <p:cNvPr id="8" name="圓角矩形 7"/>
          <p:cNvSpPr/>
          <p:nvPr/>
        </p:nvSpPr>
        <p:spPr>
          <a:xfrm>
            <a:off x="712813" y="4004707"/>
            <a:ext cx="1481761" cy="534987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0" lang="zh-TW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投入</a:t>
            </a:r>
            <a:endParaRPr kumimoji="0" lang="en-US" altLang="zh-TW" sz="1400" b="1" dirty="0" smtClean="0">
              <a:solidFill>
                <a:schemeClr val="accent1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defRPr/>
            </a:pPr>
            <a:r>
              <a:rPr kumimoji="0" lang="zh-TW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觀光產業</a:t>
            </a:r>
            <a:r>
              <a:rPr kumimoji="0" lang="zh-TW" altLang="en-US" sz="1400" b="1" dirty="0">
                <a:solidFill>
                  <a:schemeClr val="accent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服務</a:t>
            </a:r>
          </a:p>
        </p:txBody>
      </p:sp>
      <p:sp>
        <p:nvSpPr>
          <p:cNvPr id="9" name="圓角矩形 8"/>
          <p:cNvSpPr/>
          <p:nvPr/>
        </p:nvSpPr>
        <p:spPr>
          <a:xfrm>
            <a:off x="695483" y="2954340"/>
            <a:ext cx="1481761" cy="681037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0" lang="zh-TW" altLang="en-US" sz="1400" b="1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健康</a:t>
            </a:r>
            <a:endParaRPr kumimoji="0" lang="en-US" altLang="zh-TW" sz="1400" b="1" dirty="0">
              <a:solidFill>
                <a:schemeClr val="bg2">
                  <a:lumMod val="2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defRPr/>
            </a:pPr>
            <a:r>
              <a:rPr kumimoji="0" lang="zh-TW" altLang="en-US" sz="1400" b="1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熱誠</a:t>
            </a:r>
            <a:endParaRPr kumimoji="0" lang="en-US" altLang="zh-TW" sz="1400" b="1" dirty="0">
              <a:solidFill>
                <a:schemeClr val="bg2">
                  <a:lumMod val="2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defRPr/>
            </a:pPr>
            <a:r>
              <a:rPr kumimoji="0" lang="zh-TW" altLang="en-US" sz="1400" b="1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創新</a:t>
            </a:r>
            <a:endParaRPr kumimoji="0" lang="en-US" altLang="zh-TW" sz="1400" b="1" dirty="0">
              <a:solidFill>
                <a:schemeClr val="bg2">
                  <a:lumMod val="2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0" name="圖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355" y="2597024"/>
            <a:ext cx="5587271" cy="4085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圓角矩形 10"/>
          <p:cNvSpPr/>
          <p:nvPr/>
        </p:nvSpPr>
        <p:spPr>
          <a:xfrm>
            <a:off x="674708" y="4899915"/>
            <a:ext cx="1521274" cy="863600"/>
          </a:xfrm>
          <a:prstGeom prst="roundRect">
            <a:avLst>
              <a:gd name="adj" fmla="val 36645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0" lang="zh-TW" altLang="zh-TW" sz="1400" b="1" dirty="0">
                <a:solidFill>
                  <a:schemeClr val="accent2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培育</a:t>
            </a:r>
            <a:endParaRPr kumimoji="0" lang="en-US" altLang="zh-TW" sz="1400" b="1" dirty="0">
              <a:solidFill>
                <a:schemeClr val="accent2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defRPr/>
            </a:pPr>
            <a:r>
              <a:rPr lang="zh-TW" altLang="en-US" sz="1400" b="1" u="sng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觀光事業全才</a:t>
            </a:r>
            <a:endParaRPr lang="zh-TW" altLang="en-US" sz="1400" b="1" dirty="0">
              <a:solidFill>
                <a:schemeClr val="accent2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defRPr/>
            </a:pPr>
            <a:r>
              <a:rPr kumimoji="0" lang="zh-TW" altLang="en-US" sz="1400" b="1" u="sng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溫泉專業人才</a:t>
            </a:r>
            <a:endParaRPr kumimoji="0" lang="zh-TW" altLang="en-US" sz="1400" b="1" dirty="0">
              <a:solidFill>
                <a:schemeClr val="accent2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506677" y="1195790"/>
            <a:ext cx="209625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觀光事業管理學</a:t>
            </a:r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系</a:t>
            </a:r>
            <a:r>
              <a:rPr lang="en-US" altLang="zh-TW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(</a:t>
            </a:r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含溫泉產業碩士班</a:t>
            </a:r>
            <a:r>
              <a:rPr lang="en-US" altLang="zh-TW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)</a:t>
            </a:r>
            <a:endParaRPr lang="zh-TW" altLang="en-US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graphicFrame>
        <p:nvGraphicFramePr>
          <p:cNvPr id="13" name="內容版面配置區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112933"/>
              </p:ext>
            </p:extLst>
          </p:nvPr>
        </p:nvGraphicFramePr>
        <p:xfrm>
          <a:off x="1554807" y="733589"/>
          <a:ext cx="8002153" cy="20722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矩形 3"/>
          <p:cNvSpPr/>
          <p:nvPr/>
        </p:nvSpPr>
        <p:spPr>
          <a:xfrm>
            <a:off x="6660232" y="276967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校務發展目標</a:t>
            </a:r>
            <a:endParaRPr lang="zh-TW" altLang="en-US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6877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系</a:t>
            </a:r>
            <a:r>
              <a:rPr lang="en-US" altLang="zh-TW" dirty="0"/>
              <a:t>(</a:t>
            </a:r>
            <a:r>
              <a:rPr lang="zh-TW" altLang="en-US" dirty="0"/>
              <a:t>所</a:t>
            </a:r>
            <a:r>
              <a:rPr lang="en-US" altLang="zh-TW" dirty="0"/>
              <a:t>)</a:t>
            </a:r>
            <a:r>
              <a:rPr lang="zh-TW" altLang="en-US" dirty="0" smtClean="0"/>
              <a:t>介紹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13DDF-1A7C-424C-B71F-8F7A65DBF098}" type="slidenum">
              <a:rPr lang="zh-TW" altLang="en-US" smtClean="0">
                <a:solidFill>
                  <a:srgbClr val="FFFFFF">
                    <a:lumMod val="50000"/>
                  </a:srgbClr>
                </a:solidFill>
              </a:rPr>
              <a:pPr/>
              <a:t>8</a:t>
            </a:fld>
            <a:endParaRPr lang="zh-TW" alt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684708"/>
              </p:ext>
            </p:extLst>
          </p:nvPr>
        </p:nvGraphicFramePr>
        <p:xfrm>
          <a:off x="179512" y="980727"/>
          <a:ext cx="8640961" cy="54675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6972">
                  <a:extLst>
                    <a:ext uri="{9D8B030D-6E8A-4147-A177-3AD203B41FA5}">
                      <a16:colId xmlns:a16="http://schemas.microsoft.com/office/drawing/2014/main" val="2239809782"/>
                    </a:ext>
                  </a:extLst>
                </a:gridCol>
                <a:gridCol w="1043111">
                  <a:extLst>
                    <a:ext uri="{9D8B030D-6E8A-4147-A177-3AD203B41FA5}">
                      <a16:colId xmlns:a16="http://schemas.microsoft.com/office/drawing/2014/main" val="2316797954"/>
                    </a:ext>
                  </a:extLst>
                </a:gridCol>
                <a:gridCol w="510813">
                  <a:extLst>
                    <a:ext uri="{9D8B030D-6E8A-4147-A177-3AD203B41FA5}">
                      <a16:colId xmlns:a16="http://schemas.microsoft.com/office/drawing/2014/main" val="393345325"/>
                    </a:ext>
                  </a:extLst>
                </a:gridCol>
                <a:gridCol w="233553">
                  <a:extLst>
                    <a:ext uri="{9D8B030D-6E8A-4147-A177-3AD203B41FA5}">
                      <a16:colId xmlns:a16="http://schemas.microsoft.com/office/drawing/2014/main" val="3415106673"/>
                    </a:ext>
                  </a:extLst>
                </a:gridCol>
                <a:gridCol w="207604">
                  <a:extLst>
                    <a:ext uri="{9D8B030D-6E8A-4147-A177-3AD203B41FA5}">
                      <a16:colId xmlns:a16="http://schemas.microsoft.com/office/drawing/2014/main" val="2988857068"/>
                    </a:ext>
                  </a:extLst>
                </a:gridCol>
                <a:gridCol w="4393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55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6776">
                  <a:extLst>
                    <a:ext uri="{9D8B030D-6E8A-4147-A177-3AD203B41FA5}">
                      <a16:colId xmlns:a16="http://schemas.microsoft.com/office/drawing/2014/main" val="1128425780"/>
                    </a:ext>
                  </a:extLst>
                </a:gridCol>
                <a:gridCol w="1389063">
                  <a:extLst>
                    <a:ext uri="{9D8B030D-6E8A-4147-A177-3AD203B41FA5}">
                      <a16:colId xmlns:a16="http://schemas.microsoft.com/office/drawing/2014/main" val="809100673"/>
                    </a:ext>
                  </a:extLst>
                </a:gridCol>
                <a:gridCol w="1389063">
                  <a:extLst>
                    <a:ext uri="{9D8B030D-6E8A-4147-A177-3AD203B41FA5}">
                      <a16:colId xmlns:a16="http://schemas.microsoft.com/office/drawing/2014/main" val="2078235691"/>
                    </a:ext>
                  </a:extLst>
                </a:gridCol>
                <a:gridCol w="1389063">
                  <a:extLst>
                    <a:ext uri="{9D8B030D-6E8A-4147-A177-3AD203B41FA5}">
                      <a16:colId xmlns:a16="http://schemas.microsoft.com/office/drawing/2014/main" val="2602922220"/>
                    </a:ext>
                  </a:extLst>
                </a:gridCol>
              </a:tblGrid>
              <a:tr h="289605">
                <a:tc gridSpan="1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3503186"/>
                  </a:ext>
                </a:extLst>
              </a:tr>
              <a:tr h="4881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成立年月</a:t>
                      </a:r>
                    </a:p>
                  </a:txBody>
                  <a:tcPr marL="13902" marR="13902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中華民國</a:t>
                      </a:r>
                      <a:r>
                        <a:rPr lang="en-US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94</a:t>
                      </a: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年</a:t>
                      </a:r>
                      <a:r>
                        <a:rPr lang="en-US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7</a:t>
                      </a: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月</a:t>
                      </a: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成立名稱</a:t>
                      </a: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觀光事業管理系</a:t>
                      </a: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3577883"/>
                  </a:ext>
                </a:extLst>
              </a:tr>
              <a:tr h="10657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合併改隸情形</a:t>
                      </a:r>
                    </a:p>
                  </a:txBody>
                  <a:tcPr marL="13902" marR="13902" marT="0" marB="0" anchor="ctr"/>
                </a:tc>
                <a:tc gridSpan="10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□曾改名，改名年月：中華民國　年　月 改名後名稱：</a:t>
                      </a:r>
                    </a:p>
                    <a:p>
                      <a:pPr marL="152400" indent="-152400" algn="l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標楷體" pitchFamily="65" charset="-120"/>
                          <a:ea typeface="標楷體" pitchFamily="65" charset="-120"/>
                          <a:sym typeface="Wingdings 2" panose="05020102010507070707" pitchFamily="18" charset="2"/>
                        </a:rPr>
                        <a:t></a:t>
                      </a:r>
                      <a:r>
                        <a:rPr lang="zh-TW" sz="1400" b="1" kern="100" dirty="0"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曾合併，合併年月：中華民國</a:t>
                      </a:r>
                      <a:r>
                        <a:rPr lang="en-US" sz="1400" b="1" kern="100" dirty="0"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101</a:t>
                      </a:r>
                      <a:r>
                        <a:rPr lang="zh-TW" sz="1400" b="1" kern="100" dirty="0"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年</a:t>
                      </a:r>
                      <a:r>
                        <a:rPr lang="en-US" sz="1400" b="1" kern="100" dirty="0"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9</a:t>
                      </a:r>
                      <a:r>
                        <a:rPr lang="zh-TW" sz="1400" b="1" kern="100" dirty="0"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月 合併後名稱：觀光事業管理系</a:t>
                      </a:r>
                      <a:r>
                        <a:rPr lang="en-US" sz="1400" b="1" kern="100" dirty="0"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</a:t>
                      </a:r>
                      <a:r>
                        <a:rPr lang="zh-TW" sz="1400" b="1" kern="100" dirty="0"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含溫泉產業碩士班</a:t>
                      </a:r>
                      <a:r>
                        <a:rPr lang="en-US" sz="1400" b="1" kern="100" dirty="0"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)</a:t>
                      </a:r>
                      <a:endParaRPr lang="zh-TW" sz="1400" b="1" kern="100" dirty="0">
                        <a:solidFill>
                          <a:srgbClr val="FF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152400" indent="-152400" algn="l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標楷體" pitchFamily="65" charset="-120"/>
                          <a:ea typeface="標楷體" pitchFamily="65" charset="-120"/>
                          <a:sym typeface="Wingdings 2" panose="05020102010507070707" pitchFamily="18" charset="2"/>
                        </a:rPr>
                        <a:t></a:t>
                      </a:r>
                      <a:r>
                        <a:rPr lang="zh-TW" sz="1400" b="1" kern="100" dirty="0"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曾改隸，改隸年月：中華民國</a:t>
                      </a:r>
                      <a:r>
                        <a:rPr lang="en-US" sz="1400" b="1" kern="100" dirty="0"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98</a:t>
                      </a:r>
                      <a:r>
                        <a:rPr lang="zh-TW" sz="1400" b="1" kern="100" dirty="0"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年</a:t>
                      </a:r>
                      <a:r>
                        <a:rPr lang="en-US" sz="1400" b="1" kern="100" dirty="0"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9</a:t>
                      </a:r>
                      <a:r>
                        <a:rPr lang="zh-TW" sz="1400" b="1" kern="100" dirty="0"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月 原屬環境學院，改隸後休閒暨健康管理學院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□其他變革：</a:t>
                      </a:r>
                      <a:r>
                        <a:rPr lang="en-US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</a:t>
                      </a: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請自述</a:t>
                      </a:r>
                      <a:r>
                        <a:rPr lang="en-US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)</a:t>
                      </a:r>
                      <a:endParaRPr lang="zh-TW" sz="1400" kern="100" dirty="0"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1786530"/>
                  </a:ext>
                </a:extLst>
              </a:tr>
              <a:tr h="614501"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目前學制</a:t>
                      </a:r>
                    </a:p>
                  </a:txBody>
                  <a:tcPr marL="13902" marR="13902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學制名稱</a:t>
                      </a:r>
                      <a:r>
                        <a:rPr lang="en-US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</a:t>
                      </a: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日進分別說明</a:t>
                      </a:r>
                      <a:r>
                        <a:rPr lang="en-US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)</a:t>
                      </a:r>
                      <a:endParaRPr lang="zh-TW" sz="1400" kern="100" dirty="0"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授予學位</a:t>
                      </a: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成立年月</a:t>
                      </a:r>
                    </a:p>
                  </a:txBody>
                  <a:tcPr marL="13902" marR="139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班級數</a:t>
                      </a:r>
                    </a:p>
                  </a:txBody>
                  <a:tcPr marL="13902" marR="139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學生人數</a:t>
                      </a:r>
                    </a:p>
                  </a:txBody>
                  <a:tcPr marL="13902" marR="13902" marT="0" marB="0" anchor="ctr"/>
                </a:tc>
                <a:extLst>
                  <a:ext uri="{0D108BD9-81ED-4DB2-BD59-A6C34878D82A}">
                    <a16:rowId xmlns:a16="http://schemas.microsoft.com/office/drawing/2014/main" val="2898021692"/>
                  </a:ext>
                </a:extLst>
              </a:tr>
              <a:tr h="26011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日間部四技</a:t>
                      </a: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學士</a:t>
                      </a: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94</a:t>
                      </a: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年</a:t>
                      </a:r>
                      <a:r>
                        <a:rPr lang="en-US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7</a:t>
                      </a: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月</a:t>
                      </a:r>
                    </a:p>
                  </a:txBody>
                  <a:tcPr marL="13902" marR="139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8</a:t>
                      </a:r>
                      <a:endParaRPr lang="zh-TW" sz="1400" kern="100" dirty="0"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13902" marR="139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smtClean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461</a:t>
                      </a:r>
                      <a:endParaRPr lang="zh-TW" sz="1400" kern="100" dirty="0"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13902" marR="13902" marT="0" marB="0" anchor="ctr"/>
                </a:tc>
                <a:extLst>
                  <a:ext uri="{0D108BD9-81ED-4DB2-BD59-A6C34878D82A}">
                    <a16:rowId xmlns:a16="http://schemas.microsoft.com/office/drawing/2014/main" val="2143591345"/>
                  </a:ext>
                </a:extLst>
              </a:tr>
              <a:tr h="26660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進修部四技</a:t>
                      </a: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學士</a:t>
                      </a: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94</a:t>
                      </a: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年</a:t>
                      </a:r>
                      <a:r>
                        <a:rPr lang="en-US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7</a:t>
                      </a: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月</a:t>
                      </a:r>
                    </a:p>
                  </a:txBody>
                  <a:tcPr marL="13902" marR="139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8</a:t>
                      </a:r>
                      <a:endParaRPr lang="zh-TW" sz="1400" kern="100" dirty="0"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13902" marR="139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smtClean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137</a:t>
                      </a:r>
                      <a:endParaRPr lang="zh-TW" sz="1400" kern="100" dirty="0"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13902" marR="13902" marT="0" marB="0" anchor="ctr"/>
                </a:tc>
                <a:extLst>
                  <a:ext uri="{0D108BD9-81ED-4DB2-BD59-A6C34878D82A}">
                    <a16:rowId xmlns:a16="http://schemas.microsoft.com/office/drawing/2014/main" val="3217991959"/>
                  </a:ext>
                </a:extLst>
              </a:tr>
              <a:tr h="26011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碩士班</a:t>
                      </a: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碩士</a:t>
                      </a: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96</a:t>
                      </a: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年</a:t>
                      </a:r>
                      <a:r>
                        <a:rPr lang="en-US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7</a:t>
                      </a: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月</a:t>
                      </a:r>
                    </a:p>
                  </a:txBody>
                  <a:tcPr marL="13902" marR="139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2</a:t>
                      </a:r>
                      <a:endParaRPr lang="zh-TW" sz="1400" kern="100"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13902" marR="139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smtClean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7</a:t>
                      </a:r>
                      <a:endParaRPr lang="zh-TW" sz="1400" kern="100" dirty="0"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13902" marR="13902" marT="0" marB="0" anchor="ctr"/>
                </a:tc>
                <a:extLst>
                  <a:ext uri="{0D108BD9-81ED-4DB2-BD59-A6C34878D82A}">
                    <a16:rowId xmlns:a16="http://schemas.microsoft.com/office/drawing/2014/main" val="106053873"/>
                  </a:ext>
                </a:extLst>
              </a:tr>
              <a:tr h="26011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碩士在職專班</a:t>
                      </a: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碩士</a:t>
                      </a: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97</a:t>
                      </a: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年</a:t>
                      </a:r>
                      <a:r>
                        <a:rPr lang="en-US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7</a:t>
                      </a: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月</a:t>
                      </a:r>
                    </a:p>
                  </a:txBody>
                  <a:tcPr marL="13902" marR="139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2</a:t>
                      </a:r>
                      <a:endParaRPr lang="zh-TW" sz="1400" kern="100" dirty="0"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13902" marR="139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36</a:t>
                      </a:r>
                      <a:endParaRPr lang="zh-TW" sz="1400" kern="100" dirty="0"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13902" marR="13902" marT="0" marB="0" anchor="ctr"/>
                </a:tc>
                <a:extLst>
                  <a:ext uri="{0D108BD9-81ED-4DB2-BD59-A6C34878D82A}">
                    <a16:rowId xmlns:a16="http://schemas.microsoft.com/office/drawing/2014/main" val="2801877283"/>
                  </a:ext>
                </a:extLst>
              </a:tr>
              <a:tr h="305088"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成員</a:t>
                      </a:r>
                    </a:p>
                  </a:txBody>
                  <a:tcPr marL="13902" marR="1390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專任教師</a:t>
                      </a: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兼任教師</a:t>
                      </a: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行政人員</a:t>
                      </a: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404932"/>
                  </a:ext>
                </a:extLst>
              </a:tr>
              <a:tr h="28960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教授</a:t>
                      </a:r>
                    </a:p>
                  </a:txBody>
                  <a:tcPr marL="13902" marR="139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400" kern="100" dirty="0" smtClean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2</a:t>
                      </a:r>
                      <a:r>
                        <a:rPr lang="zh-TW" sz="1400" kern="100" dirty="0" smtClean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位</a:t>
                      </a:r>
                      <a:endParaRPr lang="zh-TW" sz="1400" kern="100" dirty="0"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13902" marR="13902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教授</a:t>
                      </a: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位</a:t>
                      </a: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職員</a:t>
                      </a: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</a:t>
                      </a:r>
                      <a:r>
                        <a:rPr lang="zh-TW" sz="1400" kern="10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位</a:t>
                      </a:r>
                    </a:p>
                  </a:txBody>
                  <a:tcPr marL="13902" marR="13902" marT="0" marB="0" anchor="ctr"/>
                </a:tc>
                <a:extLst>
                  <a:ext uri="{0D108BD9-81ED-4DB2-BD59-A6C34878D82A}">
                    <a16:rowId xmlns:a16="http://schemas.microsoft.com/office/drawing/2014/main" val="554403982"/>
                  </a:ext>
                </a:extLst>
              </a:tr>
              <a:tr h="30054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副教授</a:t>
                      </a:r>
                    </a:p>
                  </a:txBody>
                  <a:tcPr marL="13902" marR="139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7</a:t>
                      </a:r>
                      <a:r>
                        <a:rPr lang="zh-TW" sz="1400" kern="100" dirty="0" smtClean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位</a:t>
                      </a:r>
                      <a:endParaRPr lang="zh-TW" sz="1400" kern="100" dirty="0"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13902" marR="13902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副教授</a:t>
                      </a: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 smtClean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位</a:t>
                      </a:r>
                      <a:endParaRPr lang="zh-TW" sz="1400" kern="100" dirty="0"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助教</a:t>
                      </a: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位</a:t>
                      </a:r>
                    </a:p>
                  </a:txBody>
                  <a:tcPr marL="13902" marR="13902" marT="0" marB="0" anchor="ctr"/>
                </a:tc>
                <a:extLst>
                  <a:ext uri="{0D108BD9-81ED-4DB2-BD59-A6C34878D82A}">
                    <a16:rowId xmlns:a16="http://schemas.microsoft.com/office/drawing/2014/main" val="3213503725"/>
                  </a:ext>
                </a:extLst>
              </a:tr>
              <a:tr h="28960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助理教授</a:t>
                      </a:r>
                    </a:p>
                  </a:txBody>
                  <a:tcPr marL="13902" marR="139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7</a:t>
                      </a: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位</a:t>
                      </a:r>
                    </a:p>
                  </a:txBody>
                  <a:tcPr marL="13902" marR="13902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助理教授</a:t>
                      </a: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 smtClean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位</a:t>
                      </a:r>
                      <a:endParaRPr lang="zh-TW" sz="1400" kern="100" dirty="0"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助理</a:t>
                      </a: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位</a:t>
                      </a:r>
                    </a:p>
                  </a:txBody>
                  <a:tcPr marL="13902" marR="13902" marT="0" marB="0" anchor="ctr"/>
                </a:tc>
                <a:extLst>
                  <a:ext uri="{0D108BD9-81ED-4DB2-BD59-A6C34878D82A}">
                    <a16:rowId xmlns:a16="http://schemas.microsoft.com/office/drawing/2014/main" val="1160914237"/>
                  </a:ext>
                </a:extLst>
              </a:tr>
              <a:tr h="28960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講師</a:t>
                      </a:r>
                    </a:p>
                  </a:txBody>
                  <a:tcPr marL="13902" marR="139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 smtClean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位</a:t>
                      </a:r>
                      <a:endParaRPr lang="zh-TW" sz="1400" kern="100" dirty="0"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13902" marR="13902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講師</a:t>
                      </a: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 smtClean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位</a:t>
                      </a:r>
                      <a:endParaRPr lang="zh-TW" sz="1400" kern="100" dirty="0"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技士</a:t>
                      </a: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位</a:t>
                      </a:r>
                    </a:p>
                  </a:txBody>
                  <a:tcPr marL="13902" marR="13902" marT="0" marB="0" anchor="ctr"/>
                </a:tc>
                <a:extLst>
                  <a:ext uri="{0D108BD9-81ED-4DB2-BD59-A6C34878D82A}">
                    <a16:rowId xmlns:a16="http://schemas.microsoft.com/office/drawing/2014/main" val="100485210"/>
                  </a:ext>
                </a:extLst>
              </a:tr>
              <a:tr h="48814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其他</a:t>
                      </a:r>
                    </a:p>
                  </a:txBody>
                  <a:tcPr marL="13902" marR="1390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位</a:t>
                      </a:r>
                    </a:p>
                  </a:txBody>
                  <a:tcPr marL="13902" marR="13902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其他</a:t>
                      </a: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位</a:t>
                      </a: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其他</a:t>
                      </a:r>
                    </a:p>
                  </a:txBody>
                  <a:tcPr marL="13902" marR="13902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位</a:t>
                      </a:r>
                    </a:p>
                  </a:txBody>
                  <a:tcPr marL="13902" marR="13902" marT="0" marB="0" anchor="ctr"/>
                </a:tc>
                <a:extLst>
                  <a:ext uri="{0D108BD9-81ED-4DB2-BD59-A6C34878D82A}">
                    <a16:rowId xmlns:a16="http://schemas.microsoft.com/office/drawing/2014/main" val="37592249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904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6903517" y="6460827"/>
            <a:ext cx="2170112" cy="365125"/>
          </a:xfrm>
        </p:spPr>
        <p:txBody>
          <a:bodyPr/>
          <a:lstStyle/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15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09887" y="4504471"/>
            <a:ext cx="1656000" cy="2118529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  <a:tint val="66000"/>
                  <a:satMod val="160000"/>
                </a:srgbClr>
              </a:gs>
              <a:gs pos="50000">
                <a:srgbClr val="00B0F0">
                  <a:shade val="30000"/>
                  <a:satMod val="115000"/>
                  <a:tint val="44500"/>
                  <a:satMod val="160000"/>
                </a:srgbClr>
              </a:gs>
              <a:gs pos="100000">
                <a:srgbClr val="00B0F0">
                  <a:shade val="30000"/>
                  <a:satMod val="115000"/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Aft>
                <a:spcPts val="200"/>
              </a:spcAft>
            </a:pPr>
            <a:endParaRPr lang="en-US" altLang="zh-TW" sz="1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r>
              <a:rPr lang="zh-TW" altLang="en-US" sz="1400" dirty="0">
                <a:latin typeface="標楷體" pitchFamily="65" charset="-120"/>
                <a:ea typeface="標楷體" pitchFamily="65" charset="-120"/>
              </a:rPr>
              <a:t>溫泉保健指導</a:t>
            </a:r>
            <a:endParaRPr lang="en-US" altLang="zh-TW" sz="1400" dirty="0"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zh-TW" altLang="en-US" sz="1400" dirty="0">
                <a:latin typeface="標楷體" pitchFamily="65" charset="-120"/>
                <a:ea typeface="標楷體" pitchFamily="65" charset="-120"/>
              </a:rPr>
              <a:t>溫泉產業管理</a:t>
            </a:r>
            <a:endParaRPr lang="en-US" altLang="zh-TW" sz="1400" dirty="0"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zh-TW" altLang="en-US" sz="1400" dirty="0">
                <a:latin typeface="標楷體" pitchFamily="65" charset="-120"/>
                <a:ea typeface="標楷體" pitchFamily="65" charset="-120"/>
              </a:rPr>
              <a:t>博物館</a:t>
            </a:r>
          </a:p>
          <a:p>
            <a:pPr>
              <a:defRPr/>
            </a:pPr>
            <a:r>
              <a:rPr lang="zh-TW" altLang="en-US" sz="1400" dirty="0">
                <a:latin typeface="標楷體" pitchFamily="65" charset="-120"/>
                <a:ea typeface="標楷體" pitchFamily="65" charset="-120"/>
              </a:rPr>
              <a:t>文化觀光</a:t>
            </a:r>
            <a:endParaRPr lang="en-US" altLang="zh-TW" sz="1400" dirty="0"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zh-TW" altLang="en-US" sz="1400" dirty="0">
                <a:latin typeface="標楷體" pitchFamily="65" charset="-120"/>
                <a:ea typeface="標楷體" pitchFamily="65" charset="-120"/>
              </a:rPr>
              <a:t>遊憩區服務</a:t>
            </a:r>
            <a:endParaRPr lang="en-US" altLang="zh-TW" sz="1400" dirty="0"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zh-TW" altLang="en-US" sz="1400" dirty="0">
                <a:latin typeface="標楷體" pitchFamily="65" charset="-120"/>
                <a:ea typeface="標楷體" pitchFamily="65" charset="-120"/>
              </a:rPr>
              <a:t>主題樂園</a:t>
            </a:r>
            <a:endParaRPr lang="en-US" altLang="zh-TW" sz="1400" dirty="0"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zh-TW" altLang="en-US" sz="1400" dirty="0">
                <a:latin typeface="標楷體" pitchFamily="65" charset="-120"/>
                <a:ea typeface="標楷體" pitchFamily="65" charset="-120"/>
              </a:rPr>
              <a:t>觀光產業企劃</a:t>
            </a:r>
            <a:r>
              <a:rPr lang="zh-TW" altLang="en-US" sz="1400" dirty="0" smtClean="0">
                <a:latin typeface="標楷體" pitchFamily="65" charset="-120"/>
                <a:ea typeface="標楷體" pitchFamily="65" charset="-120"/>
              </a:rPr>
              <a:t>行銷</a:t>
            </a:r>
            <a:endParaRPr lang="en-US" altLang="zh-TW" sz="14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04589" y="4491413"/>
            <a:ext cx="1845018" cy="2077492"/>
          </a:xfrm>
          <a:prstGeom prst="rect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endParaRPr lang="en-US" altLang="zh-TW" sz="13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r>
              <a:rPr lang="zh-TW" altLang="en-US" sz="1400" dirty="0" smtClean="0">
                <a:latin typeface="標楷體" pitchFamily="65" charset="-120"/>
                <a:ea typeface="標楷體" pitchFamily="65" charset="-120"/>
              </a:rPr>
              <a:t>觀光</a:t>
            </a:r>
            <a:r>
              <a:rPr lang="zh-TW" altLang="en-US" sz="1400" dirty="0">
                <a:latin typeface="標楷體" pitchFamily="65" charset="-120"/>
                <a:ea typeface="標楷體" pitchFamily="65" charset="-120"/>
              </a:rPr>
              <a:t>導遊領隊</a:t>
            </a:r>
            <a:endParaRPr lang="en-US" altLang="zh-TW" sz="1400" dirty="0"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zh-TW" altLang="en-US" sz="1400" dirty="0">
                <a:latin typeface="標楷體" pitchFamily="65" charset="-120"/>
                <a:ea typeface="標楷體" pitchFamily="65" charset="-120"/>
              </a:rPr>
              <a:t>導覽解說</a:t>
            </a:r>
          </a:p>
          <a:p>
            <a:pPr>
              <a:defRPr/>
            </a:pPr>
            <a:r>
              <a:rPr lang="zh-TW" altLang="en-US" sz="1400" dirty="0">
                <a:latin typeface="標楷體" pitchFamily="65" charset="-120"/>
                <a:ea typeface="標楷體" pitchFamily="65" charset="-120"/>
              </a:rPr>
              <a:t>國民旅遊領團</a:t>
            </a:r>
            <a:endParaRPr lang="en-US" altLang="zh-TW" sz="1400" dirty="0"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zh-TW" altLang="zh-TW" sz="1400" dirty="0">
                <a:latin typeface="標楷體" pitchFamily="65" charset="-120"/>
                <a:ea typeface="標楷體" pitchFamily="65" charset="-120"/>
              </a:rPr>
              <a:t>顧客入住及接待流程</a:t>
            </a:r>
          </a:p>
          <a:p>
            <a:pPr>
              <a:defRPr/>
            </a:pPr>
            <a:r>
              <a:rPr lang="zh-TW" altLang="zh-TW" sz="1400" dirty="0">
                <a:latin typeface="標楷體" pitchFamily="65" charset="-120"/>
                <a:ea typeface="標楷體" pitchFamily="65" charset="-120"/>
              </a:rPr>
              <a:t>房務清潔流程與技巧</a:t>
            </a:r>
          </a:p>
          <a:p>
            <a:pPr>
              <a:defRPr/>
            </a:pPr>
            <a:r>
              <a:rPr lang="zh-TW" altLang="zh-TW" sz="1400" dirty="0">
                <a:latin typeface="標楷體" pitchFamily="65" charset="-120"/>
                <a:ea typeface="標楷體" pitchFamily="65" charset="-120"/>
              </a:rPr>
              <a:t>訂房及訂位流程</a:t>
            </a:r>
          </a:p>
          <a:p>
            <a:pPr>
              <a:defRPr/>
            </a:pPr>
            <a:r>
              <a:rPr lang="zh-TW" altLang="zh-TW" sz="1400" dirty="0">
                <a:latin typeface="標楷體" pitchFamily="65" charset="-120"/>
                <a:ea typeface="標楷體" pitchFamily="65" charset="-120"/>
              </a:rPr>
              <a:t>服務品質評鑑設計</a:t>
            </a:r>
          </a:p>
        </p:txBody>
      </p:sp>
      <p:sp>
        <p:nvSpPr>
          <p:cNvPr id="5" name="矩形 4"/>
          <p:cNvSpPr/>
          <p:nvPr/>
        </p:nvSpPr>
        <p:spPr>
          <a:xfrm>
            <a:off x="107504" y="4431237"/>
            <a:ext cx="1763331" cy="2333972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auto">
              <a:spcBef>
                <a:spcPts val="0"/>
              </a:spcBef>
              <a:spcAft>
                <a:spcPts val="200"/>
              </a:spcAft>
              <a:defRPr/>
            </a:pPr>
            <a:endParaRPr kumimoji="0" lang="en-US" altLang="zh-TW" sz="1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sz="1400" dirty="0" smtClean="0">
                <a:latin typeface="標楷體" pitchFamily="65" charset="-120"/>
                <a:ea typeface="標楷體" pitchFamily="65" charset="-120"/>
              </a:rPr>
              <a:t>旅行社業務</a:t>
            </a:r>
            <a:endParaRPr kumimoji="0" lang="en-US" altLang="zh-TW" sz="1400" dirty="0">
              <a:latin typeface="標楷體" pitchFamily="65" charset="-120"/>
              <a:ea typeface="標楷體" pitchFamily="65" charset="-12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sz="1400" dirty="0">
                <a:latin typeface="標楷體" pitchFamily="65" charset="-120"/>
                <a:ea typeface="標楷體" pitchFamily="65" charset="-120"/>
              </a:rPr>
              <a:t>旅遊</a:t>
            </a:r>
            <a:r>
              <a:rPr kumimoji="0" lang="zh-TW" altLang="en-US" sz="1400" dirty="0" smtClean="0">
                <a:latin typeface="標楷體" pitchFamily="65" charset="-120"/>
                <a:ea typeface="標楷體" pitchFamily="65" charset="-120"/>
              </a:rPr>
              <a:t>產品企劃</a:t>
            </a:r>
            <a:endParaRPr kumimoji="0" lang="en-US" altLang="zh-TW" sz="1400" dirty="0" smtClean="0">
              <a:latin typeface="標楷體" pitchFamily="65" charset="-120"/>
              <a:ea typeface="標楷體" pitchFamily="65" charset="-12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en-US" sz="1400" dirty="0">
                <a:latin typeface="標楷體" pitchFamily="65" charset="-120"/>
                <a:ea typeface="標楷體" pitchFamily="65" charset="-120"/>
              </a:rPr>
              <a:t>旅遊</a:t>
            </a:r>
            <a:r>
              <a:rPr lang="zh-TW" altLang="en-US" sz="1400" dirty="0" smtClean="0">
                <a:latin typeface="標楷體" pitchFamily="65" charset="-120"/>
                <a:ea typeface="標楷體" pitchFamily="65" charset="-120"/>
              </a:rPr>
              <a:t>產品銷售</a:t>
            </a:r>
            <a:endParaRPr kumimoji="0" lang="en-US" altLang="zh-TW" sz="1400" dirty="0">
              <a:latin typeface="標楷體" pitchFamily="65" charset="-120"/>
              <a:ea typeface="標楷體" pitchFamily="65" charset="-12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sz="1400" dirty="0" smtClean="0">
                <a:latin typeface="標楷體" pitchFamily="65" charset="-120"/>
                <a:ea typeface="標楷體" pitchFamily="65" charset="-120"/>
              </a:rPr>
              <a:t>旅行業</a:t>
            </a:r>
            <a:r>
              <a:rPr kumimoji="0" lang="en-US" altLang="zh-TW" sz="1400" dirty="0" smtClean="0">
                <a:latin typeface="標楷體" pitchFamily="65" charset="-120"/>
                <a:ea typeface="標楷體" pitchFamily="65" charset="-120"/>
              </a:rPr>
              <a:t>OP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en-US" sz="1400" dirty="0">
                <a:latin typeface="標楷體" pitchFamily="65" charset="-120"/>
                <a:ea typeface="標楷體" pitchFamily="65" charset="-120"/>
              </a:rPr>
              <a:t>行程規劃</a:t>
            </a:r>
            <a:endParaRPr kumimoji="0" lang="en-US" altLang="zh-TW" sz="1400" dirty="0">
              <a:latin typeface="標楷體" pitchFamily="65" charset="-120"/>
              <a:ea typeface="標楷體" pitchFamily="65" charset="-12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sz="1400" dirty="0">
                <a:latin typeface="標楷體" pitchFamily="65" charset="-120"/>
                <a:ea typeface="標楷體" pitchFamily="65" charset="-120"/>
              </a:rPr>
              <a:t>航空票</a:t>
            </a:r>
            <a:r>
              <a:rPr kumimoji="0" lang="zh-TW" altLang="en-US" sz="1400" dirty="0" smtClean="0">
                <a:latin typeface="標楷體" pitchFamily="65" charset="-120"/>
                <a:ea typeface="標楷體" pitchFamily="65" charset="-120"/>
              </a:rPr>
              <a:t>務</a:t>
            </a:r>
            <a:endParaRPr kumimoji="0" lang="en-US" altLang="zh-TW" sz="1400" dirty="0" smtClean="0">
              <a:latin typeface="標楷體" pitchFamily="65" charset="-120"/>
              <a:ea typeface="標楷體" pitchFamily="65" charset="-12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sz="1400" dirty="0" smtClean="0">
                <a:latin typeface="標楷體" pitchFamily="65" charset="-120"/>
                <a:ea typeface="標楷體" pitchFamily="65" charset="-120"/>
              </a:rPr>
              <a:t>團體</a:t>
            </a:r>
            <a:r>
              <a:rPr kumimoji="0" lang="zh-TW" altLang="en-US" sz="1400" dirty="0">
                <a:latin typeface="標楷體" pitchFamily="65" charset="-120"/>
                <a:ea typeface="標楷體" pitchFamily="65" charset="-120"/>
              </a:rPr>
              <a:t>旅遊團</a:t>
            </a:r>
            <a:r>
              <a:rPr kumimoji="0" lang="zh-TW" altLang="en-US" sz="1400" dirty="0" smtClean="0">
                <a:latin typeface="標楷體" pitchFamily="65" charset="-120"/>
                <a:ea typeface="標楷體" pitchFamily="65" charset="-120"/>
              </a:rPr>
              <a:t>控</a:t>
            </a:r>
            <a:endParaRPr kumimoji="0" lang="en-US" altLang="zh-TW" sz="1400" dirty="0" smtClean="0">
              <a:latin typeface="標楷體" pitchFamily="65" charset="-120"/>
              <a:ea typeface="標楷體" pitchFamily="65" charset="-12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TW" altLang="en-US" sz="1400" dirty="0" smtClean="0">
                <a:latin typeface="標楷體" pitchFamily="65" charset="-120"/>
                <a:ea typeface="標楷體" pitchFamily="65" charset="-120"/>
              </a:rPr>
              <a:t>航空公司行銷</a:t>
            </a:r>
            <a:endParaRPr kumimoji="0" lang="en-US" altLang="zh-TW" sz="1400" dirty="0" smtClean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5599237" y="4522612"/>
            <a:ext cx="1657351" cy="2056973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lang="en-US" altLang="zh-TW" sz="1400" dirty="0" smtClean="0">
              <a:solidFill>
                <a:schemeClr val="dk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Aft>
                <a:spcPts val="200"/>
              </a:spcAft>
            </a:pPr>
            <a:endParaRPr lang="en-US" altLang="zh-TW" sz="1400" dirty="0">
              <a:solidFill>
                <a:schemeClr val="dk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r>
              <a:rPr lang="zh-TW" altLang="en-US" sz="1400" dirty="0">
                <a:solidFill>
                  <a:schemeClr val="dk1"/>
                </a:solidFill>
                <a:latin typeface="標楷體" pitchFamily="65" charset="-120"/>
                <a:ea typeface="標楷體" pitchFamily="65" charset="-120"/>
              </a:rPr>
              <a:t>溫泉探勘</a:t>
            </a:r>
            <a:endParaRPr lang="en-US" altLang="zh-TW" sz="1400" dirty="0">
              <a:solidFill>
                <a:schemeClr val="dk1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zh-TW" altLang="en-US" sz="1400" dirty="0">
                <a:solidFill>
                  <a:schemeClr val="dk1"/>
                </a:solidFill>
                <a:latin typeface="標楷體" pitchFamily="65" charset="-120"/>
                <a:ea typeface="標楷體" pitchFamily="65" charset="-120"/>
              </a:rPr>
              <a:t>溫泉水質檢驗</a:t>
            </a:r>
            <a:endParaRPr lang="en-US" altLang="zh-TW" sz="1400" dirty="0">
              <a:solidFill>
                <a:schemeClr val="dk1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zh-TW" altLang="en-US" sz="1400" dirty="0">
                <a:solidFill>
                  <a:schemeClr val="dk1"/>
                </a:solidFill>
                <a:latin typeface="標楷體" pitchFamily="65" charset="-120"/>
                <a:ea typeface="標楷體" pitchFamily="65" charset="-120"/>
              </a:rPr>
              <a:t>溫泉水質管控溫泉保養地</a:t>
            </a:r>
            <a:endParaRPr lang="en-US" altLang="zh-TW" sz="1400" dirty="0">
              <a:solidFill>
                <a:schemeClr val="dk1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zh-TW" altLang="en-US" sz="1400" dirty="0">
                <a:solidFill>
                  <a:schemeClr val="dk1"/>
                </a:solidFill>
                <a:latin typeface="標楷體" pitchFamily="65" charset="-120"/>
                <a:ea typeface="標楷體" pitchFamily="65" charset="-120"/>
              </a:rPr>
              <a:t>溫泉保健指導</a:t>
            </a:r>
            <a:endParaRPr lang="en-US" altLang="zh-TW" sz="1400" dirty="0">
              <a:solidFill>
                <a:schemeClr val="dk1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zh-TW" altLang="en-US" sz="1400" dirty="0">
                <a:solidFill>
                  <a:schemeClr val="dk1"/>
                </a:solidFill>
                <a:latin typeface="標楷體" pitchFamily="65" charset="-120"/>
                <a:ea typeface="標楷體" pitchFamily="65" charset="-120"/>
              </a:rPr>
              <a:t>溫泉健康促進</a:t>
            </a:r>
            <a:endParaRPr lang="en-US" altLang="zh-TW" sz="1400" dirty="0">
              <a:solidFill>
                <a:schemeClr val="dk1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zh-TW" altLang="en-US" sz="1400" dirty="0">
                <a:solidFill>
                  <a:schemeClr val="dk1"/>
                </a:solidFill>
                <a:latin typeface="標楷體" pitchFamily="65" charset="-120"/>
                <a:ea typeface="標楷體" pitchFamily="65" charset="-120"/>
              </a:rPr>
              <a:t>溫泉製造機</a:t>
            </a:r>
            <a:endParaRPr lang="en-US" altLang="zh-TW" sz="1400" dirty="0">
              <a:solidFill>
                <a:schemeClr val="dk1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7361360" y="4523135"/>
            <a:ext cx="1656000" cy="1626086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endParaRPr lang="en-US" altLang="zh-TW" sz="1400" dirty="0">
              <a:solidFill>
                <a:schemeClr val="dk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Aft>
                <a:spcPts val="200"/>
              </a:spcAft>
            </a:pPr>
            <a:endParaRPr lang="en-US" altLang="zh-TW" sz="1400" dirty="0" smtClean="0">
              <a:solidFill>
                <a:schemeClr val="dk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r>
              <a:rPr lang="zh-TW" altLang="en-US" sz="1400" dirty="0">
                <a:solidFill>
                  <a:schemeClr val="dk1"/>
                </a:solidFill>
                <a:latin typeface="標楷體" pitchFamily="65" charset="-120"/>
                <a:ea typeface="標楷體" pitchFamily="65" charset="-120"/>
              </a:rPr>
              <a:t>溫泉產業管理</a:t>
            </a:r>
            <a:endParaRPr lang="en-US" altLang="zh-TW" sz="1400" dirty="0">
              <a:solidFill>
                <a:schemeClr val="dk1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zh-TW" altLang="en-US" sz="1400" dirty="0">
                <a:solidFill>
                  <a:schemeClr val="dk1"/>
                </a:solidFill>
                <a:latin typeface="標楷體" pitchFamily="65" charset="-120"/>
                <a:ea typeface="標楷體" pitchFamily="65" charset="-120"/>
              </a:rPr>
              <a:t>溫泉產業設計</a:t>
            </a:r>
            <a:endParaRPr lang="en-US" altLang="zh-TW" sz="1400" dirty="0">
              <a:solidFill>
                <a:schemeClr val="dk1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zh-TW" altLang="en-US" sz="1400" dirty="0">
                <a:solidFill>
                  <a:schemeClr val="dk1"/>
                </a:solidFill>
                <a:latin typeface="標楷體" pitchFamily="65" charset="-120"/>
                <a:ea typeface="標楷體" pitchFamily="65" charset="-120"/>
              </a:rPr>
              <a:t>溫泉產品研發</a:t>
            </a:r>
            <a:endParaRPr lang="en-US" altLang="zh-TW" sz="1400" dirty="0">
              <a:solidFill>
                <a:schemeClr val="dk1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zh-TW" altLang="en-US" sz="1400" dirty="0">
                <a:solidFill>
                  <a:schemeClr val="dk1"/>
                </a:solidFill>
                <a:latin typeface="標楷體" pitchFamily="65" charset="-120"/>
                <a:ea typeface="標楷體" pitchFamily="65" charset="-120"/>
              </a:rPr>
              <a:t>溫泉資源規劃</a:t>
            </a:r>
            <a:endParaRPr lang="en-US" altLang="zh-TW" sz="1400" dirty="0">
              <a:solidFill>
                <a:schemeClr val="dk1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zh-TW" altLang="en-US" sz="1400" dirty="0">
                <a:solidFill>
                  <a:schemeClr val="dk1"/>
                </a:solidFill>
                <a:latin typeface="標楷體" pitchFamily="65" charset="-120"/>
                <a:ea typeface="標楷體" pitchFamily="65" charset="-120"/>
              </a:rPr>
              <a:t>溫泉度假中心</a:t>
            </a:r>
            <a:endParaRPr lang="en-US" altLang="zh-TW" sz="1400" dirty="0">
              <a:solidFill>
                <a:schemeClr val="dk1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2339063" y="3662265"/>
            <a:ext cx="1057275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sz="2000" b="1" dirty="0" smtClean="0">
                <a:latin typeface="標楷體" pitchFamily="65" charset="-120"/>
                <a:ea typeface="標楷體" pitchFamily="65" charset="-120"/>
              </a:rPr>
              <a:t>大學部</a:t>
            </a:r>
            <a:endParaRPr lang="zh-TW" altLang="en-US" sz="20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6781797" y="3677654"/>
            <a:ext cx="971554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TW" altLang="en-US" sz="2000" b="1" dirty="0" smtClean="0">
                <a:latin typeface="標楷體" pitchFamily="65" charset="-120"/>
                <a:ea typeface="標楷體" pitchFamily="65" charset="-120"/>
              </a:rPr>
              <a:t>碩士班</a:t>
            </a:r>
            <a:endParaRPr lang="zh-TW" altLang="en-US" sz="20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9" name="圓角矩形 18"/>
          <p:cNvSpPr/>
          <p:nvPr/>
        </p:nvSpPr>
        <p:spPr>
          <a:xfrm>
            <a:off x="107504" y="4472124"/>
            <a:ext cx="1728007" cy="4981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zh-TW" sz="1300" b="1" dirty="0">
                <a:latin typeface="標楷體" pitchFamily="65" charset="-120"/>
                <a:ea typeface="標楷體" pitchFamily="65" charset="-120"/>
              </a:rPr>
              <a:t>旅運經營</a:t>
            </a:r>
            <a:r>
              <a:rPr lang="zh-TW" altLang="zh-TW" sz="1300" b="1" dirty="0" smtClean="0">
                <a:latin typeface="標楷體" pitchFamily="65" charset="-120"/>
                <a:ea typeface="標楷體" pitchFamily="65" charset="-120"/>
              </a:rPr>
              <a:t>與導覽解說</a:t>
            </a:r>
            <a:endParaRPr lang="zh-TW" altLang="en-US" sz="13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0" name="圓角矩形 19"/>
          <p:cNvSpPr/>
          <p:nvPr/>
        </p:nvSpPr>
        <p:spPr>
          <a:xfrm>
            <a:off x="1904589" y="4520025"/>
            <a:ext cx="1820941" cy="4981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zh-TW" sz="1350" b="1" dirty="0">
                <a:latin typeface="標楷體" pitchFamily="65" charset="-120"/>
                <a:ea typeface="標楷體" pitchFamily="65" charset="-120"/>
              </a:rPr>
              <a:t>觀光行銷與</a:t>
            </a:r>
            <a:r>
              <a:rPr lang="zh-TW" altLang="zh-TW" sz="1350" b="1" dirty="0" smtClean="0">
                <a:latin typeface="標楷體" pitchFamily="65" charset="-120"/>
                <a:ea typeface="標楷體" pitchFamily="65" charset="-120"/>
              </a:rPr>
              <a:t>旅館管理</a:t>
            </a:r>
            <a:endParaRPr lang="zh-TW" altLang="en-US" sz="135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1" name="圓角矩形 20"/>
          <p:cNvSpPr/>
          <p:nvPr/>
        </p:nvSpPr>
        <p:spPr>
          <a:xfrm>
            <a:off x="3809887" y="4554506"/>
            <a:ext cx="1698218" cy="4981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zh-TW" sz="1250" b="1" dirty="0">
                <a:latin typeface="標楷體" pitchFamily="65" charset="-120"/>
                <a:ea typeface="標楷體" pitchFamily="65" charset="-120"/>
              </a:rPr>
              <a:t>溫泉產業與文化觀光</a:t>
            </a:r>
            <a:endParaRPr lang="zh-TW" altLang="en-US" sz="125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2" name="圓角矩形 21"/>
          <p:cNvSpPr/>
          <p:nvPr/>
        </p:nvSpPr>
        <p:spPr>
          <a:xfrm>
            <a:off x="5599238" y="4537995"/>
            <a:ext cx="1668336" cy="46221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zh-TW" sz="1350" b="1" dirty="0">
                <a:latin typeface="標楷體" pitchFamily="65" charset="-120"/>
                <a:ea typeface="標楷體" pitchFamily="65" charset="-120"/>
              </a:rPr>
              <a:t>溫泉</a:t>
            </a:r>
            <a:r>
              <a:rPr lang="zh-TW" altLang="zh-TW" sz="1350" b="1" dirty="0" smtClean="0">
                <a:latin typeface="標楷體" pitchFamily="65" charset="-120"/>
                <a:ea typeface="標楷體" pitchFamily="65" charset="-120"/>
              </a:rPr>
              <a:t>產業研發</a:t>
            </a:r>
            <a:r>
              <a:rPr lang="zh-TW" altLang="zh-TW" sz="1350" b="1" dirty="0">
                <a:latin typeface="標楷體" pitchFamily="65" charset="-120"/>
                <a:ea typeface="標楷體" pitchFamily="65" charset="-120"/>
              </a:rPr>
              <a:t>技術</a:t>
            </a:r>
            <a:endParaRPr lang="zh-TW" altLang="en-US" sz="135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3" name="圓角矩形 22"/>
          <p:cNvSpPr/>
          <p:nvPr/>
        </p:nvSpPr>
        <p:spPr>
          <a:xfrm>
            <a:off x="7361360" y="4538293"/>
            <a:ext cx="1656000" cy="4319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TW" altLang="zh-TW" sz="1350" b="1" dirty="0">
                <a:latin typeface="標楷體" pitchFamily="65" charset="-120"/>
                <a:ea typeface="標楷體" pitchFamily="65" charset="-120"/>
              </a:rPr>
              <a:t>溫泉</a:t>
            </a:r>
            <a:r>
              <a:rPr lang="zh-TW" altLang="zh-TW" sz="1350" b="1" dirty="0" smtClean="0">
                <a:latin typeface="標楷體" pitchFamily="65" charset="-120"/>
                <a:ea typeface="標楷體" pitchFamily="65" charset="-120"/>
              </a:rPr>
              <a:t>產業經營管理</a:t>
            </a:r>
            <a:endParaRPr lang="zh-TW" altLang="en-US" sz="1350" b="1" dirty="0"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24" name="圖片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1382554"/>
            <a:ext cx="4780221" cy="2258092"/>
          </a:xfrm>
          <a:prstGeom prst="rect">
            <a:avLst/>
          </a:prstGeom>
        </p:spPr>
      </p:pic>
      <p:pic>
        <p:nvPicPr>
          <p:cNvPr id="26" name="圖片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539" y="1268760"/>
            <a:ext cx="3865445" cy="2178739"/>
          </a:xfrm>
          <a:prstGeom prst="rect">
            <a:avLst/>
          </a:prstGeom>
        </p:spPr>
      </p:pic>
      <p:cxnSp>
        <p:nvCxnSpPr>
          <p:cNvPr id="30" name="肘形接點 29"/>
          <p:cNvCxnSpPr>
            <a:endCxn id="20" idx="0"/>
          </p:cNvCxnSpPr>
          <p:nvPr/>
        </p:nvCxnSpPr>
        <p:spPr>
          <a:xfrm rot="5400000">
            <a:off x="2590767" y="4273123"/>
            <a:ext cx="471195" cy="2260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肘形接點 30"/>
          <p:cNvCxnSpPr>
            <a:endCxn id="21" idx="0"/>
          </p:cNvCxnSpPr>
          <p:nvPr/>
        </p:nvCxnSpPr>
        <p:spPr>
          <a:xfrm>
            <a:off x="2837664" y="4083310"/>
            <a:ext cx="1821332" cy="4711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肘形接點 34"/>
          <p:cNvCxnSpPr>
            <a:endCxn id="19" idx="0"/>
          </p:cNvCxnSpPr>
          <p:nvPr/>
        </p:nvCxnSpPr>
        <p:spPr>
          <a:xfrm rot="10800000" flipV="1">
            <a:off x="971508" y="4000928"/>
            <a:ext cx="1866162" cy="4711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肘形接點 38"/>
          <p:cNvCxnSpPr>
            <a:endCxn id="22" idx="0"/>
          </p:cNvCxnSpPr>
          <p:nvPr/>
        </p:nvCxnSpPr>
        <p:spPr>
          <a:xfrm rot="10800000" flipV="1">
            <a:off x="6433406" y="4077763"/>
            <a:ext cx="804132" cy="46023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肘形接點 39"/>
          <p:cNvCxnSpPr>
            <a:endCxn id="23" idx="0"/>
          </p:cNvCxnSpPr>
          <p:nvPr/>
        </p:nvCxnSpPr>
        <p:spPr>
          <a:xfrm>
            <a:off x="7237537" y="4077763"/>
            <a:ext cx="951823" cy="46053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420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佈景主題1">
  <a:themeElements>
    <a:clrScheme name="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佈景主題1</Template>
  <TotalTime>9726</TotalTime>
  <Words>757</Words>
  <Application>Microsoft Office PowerPoint</Application>
  <PresentationFormat>如螢幕大小 (4:3)</PresentationFormat>
  <Paragraphs>210</Paragraphs>
  <Slides>11</Slides>
  <Notes>6</Notes>
  <HiddenSlides>0</HiddenSlides>
  <MMClips>0</MMClips>
  <ScaleCrop>false</ScaleCrop>
  <HeadingPairs>
    <vt:vector size="6" baseType="variant">
      <vt:variant>
        <vt:lpstr>使用字型</vt:lpstr>
      </vt:variant>
      <vt:variant>
        <vt:i4>12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11</vt:i4>
      </vt:variant>
    </vt:vector>
  </HeadingPairs>
  <TitlesOfParts>
    <vt:vector size="25" baseType="lpstr">
      <vt:lpstr>Adobe 黑体 Std R</vt:lpstr>
      <vt:lpstr>宋体</vt:lpstr>
      <vt:lpstr>宋体</vt:lpstr>
      <vt:lpstr>華康中黑體</vt:lpstr>
      <vt:lpstr>微軟正黑體</vt:lpstr>
      <vt:lpstr>新細明體</vt:lpstr>
      <vt:lpstr>標楷體</vt:lpstr>
      <vt:lpstr>Arial</vt:lpstr>
      <vt:lpstr>Calibri</vt:lpstr>
      <vt:lpstr>Times New Roman</vt:lpstr>
      <vt:lpstr>Wingdings</vt:lpstr>
      <vt:lpstr>Wingdings 2</vt:lpstr>
      <vt:lpstr>佈景主題1</vt:lpstr>
      <vt:lpstr>1_佈景主題1</vt:lpstr>
      <vt:lpstr>108學年度 大專校院教學品保服務簡報</vt:lpstr>
      <vt:lpstr>壹、學校概況(發展歷程)</vt:lpstr>
      <vt:lpstr>壹、學校概況(辦學宗旨)</vt:lpstr>
      <vt:lpstr>壹、學校概況(辦學理念)</vt:lpstr>
      <vt:lpstr>壹、學校概況(學術單位)</vt:lpstr>
      <vt:lpstr>學院簡介(發展沿革)</vt:lpstr>
      <vt:lpstr>PowerPoint 簡報</vt:lpstr>
      <vt:lpstr>系(所)介紹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Twnsys</dc:creator>
  <cp:lastModifiedBy>CCKAN</cp:lastModifiedBy>
  <cp:revision>940</cp:revision>
  <cp:lastPrinted>2018-01-03T01:00:39Z</cp:lastPrinted>
  <dcterms:created xsi:type="dcterms:W3CDTF">2015-04-17T08:37:04Z</dcterms:created>
  <dcterms:modified xsi:type="dcterms:W3CDTF">2022-04-29T09:30:48Z</dcterms:modified>
</cp:coreProperties>
</file>